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59" r:id="rId3"/>
    <p:sldId id="260" r:id="rId4"/>
    <p:sldId id="261" r:id="rId5"/>
    <p:sldId id="262" r:id="rId6"/>
    <p:sldId id="264" r:id="rId7"/>
    <p:sldId id="263" r:id="rId8"/>
    <p:sldId id="265" r:id="rId9"/>
    <p:sldId id="266" r:id="rId10"/>
    <p:sldId id="267" r:id="rId11"/>
    <p:sldId id="268" r:id="rId12"/>
    <p:sldId id="298" r:id="rId13"/>
    <p:sldId id="277" r:id="rId14"/>
    <p:sldId id="299" r:id="rId15"/>
    <p:sldId id="300" r:id="rId16"/>
    <p:sldId id="279" r:id="rId17"/>
    <p:sldId id="280" r:id="rId18"/>
    <p:sldId id="281" r:id="rId19"/>
    <p:sldId id="301" r:id="rId20"/>
    <p:sldId id="282" r:id="rId21"/>
    <p:sldId id="283" r:id="rId22"/>
    <p:sldId id="284" r:id="rId23"/>
    <p:sldId id="302" r:id="rId24"/>
    <p:sldId id="303" r:id="rId25"/>
    <p:sldId id="285" r:id="rId26"/>
    <p:sldId id="286" r:id="rId27"/>
    <p:sldId id="304" r:id="rId28"/>
    <p:sldId id="305" r:id="rId29"/>
    <p:sldId id="287" r:id="rId30"/>
    <p:sldId id="306" r:id="rId31"/>
    <p:sldId id="307" r:id="rId32"/>
    <p:sldId id="288" r:id="rId33"/>
    <p:sldId id="289" r:id="rId34"/>
    <p:sldId id="290" r:id="rId35"/>
    <p:sldId id="291" r:id="rId36"/>
    <p:sldId id="295" r:id="rId37"/>
    <p:sldId id="296" r:id="rId38"/>
    <p:sldId id="297"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69" r:id="rId82"/>
    <p:sldId id="470" r:id="rId83"/>
    <p:sldId id="471" r:id="rId84"/>
    <p:sldId id="472" r:id="rId85"/>
    <p:sldId id="473" r:id="rId86"/>
    <p:sldId id="474" r:id="rId87"/>
    <p:sldId id="475" r:id="rId88"/>
    <p:sldId id="476" r:id="rId89"/>
    <p:sldId id="477" r:id="rId90"/>
    <p:sldId id="478" r:id="rId91"/>
    <p:sldId id="479" r:id="rId92"/>
    <p:sldId id="480" r:id="rId93"/>
    <p:sldId id="481" r:id="rId94"/>
    <p:sldId id="482" r:id="rId95"/>
    <p:sldId id="483" r:id="rId96"/>
    <p:sldId id="484" r:id="rId97"/>
    <p:sldId id="485" r:id="rId98"/>
    <p:sldId id="486" r:id="rId99"/>
    <p:sldId id="487" r:id="rId100"/>
    <p:sldId id="488" r:id="rId101"/>
    <p:sldId id="489" r:id="rId102"/>
    <p:sldId id="490" r:id="rId103"/>
    <p:sldId id="491" r:id="rId104"/>
    <p:sldId id="492" r:id="rId105"/>
    <p:sldId id="493" r:id="rId106"/>
    <p:sldId id="494" r:id="rId107"/>
    <p:sldId id="495" r:id="rId108"/>
    <p:sldId id="496" r:id="rId109"/>
    <p:sldId id="497" r:id="rId110"/>
    <p:sldId id="498" r:id="rId111"/>
    <p:sldId id="310" r:id="rId112"/>
    <p:sldId id="328" r:id="rId113"/>
    <p:sldId id="329" r:id="rId114"/>
    <p:sldId id="330" r:id="rId115"/>
    <p:sldId id="331" r:id="rId116"/>
    <p:sldId id="332" r:id="rId117"/>
    <p:sldId id="333" r:id="rId118"/>
    <p:sldId id="334" r:id="rId119"/>
    <p:sldId id="335" r:id="rId120"/>
    <p:sldId id="336" r:id="rId121"/>
    <p:sldId id="337" r:id="rId122"/>
    <p:sldId id="338" r:id="rId123"/>
    <p:sldId id="339" r:id="rId124"/>
    <p:sldId id="340" r:id="rId125"/>
    <p:sldId id="341" r:id="rId126"/>
    <p:sldId id="342" r:id="rId127"/>
    <p:sldId id="343" r:id="rId128"/>
    <p:sldId id="344" r:id="rId129"/>
    <p:sldId id="345" r:id="rId130"/>
    <p:sldId id="346" r:id="rId131"/>
    <p:sldId id="347" r:id="rId132"/>
    <p:sldId id="348" r:id="rId133"/>
    <p:sldId id="349" r:id="rId134"/>
    <p:sldId id="350" r:id="rId135"/>
    <p:sldId id="351" r:id="rId136"/>
    <p:sldId id="352" r:id="rId137"/>
    <p:sldId id="353" r:id="rId138"/>
    <p:sldId id="354" r:id="rId139"/>
    <p:sldId id="355" r:id="rId140"/>
    <p:sldId id="356" r:id="rId141"/>
    <p:sldId id="357" r:id="rId142"/>
    <p:sldId id="501" r:id="rId143"/>
    <p:sldId id="513" r:id="rId144"/>
    <p:sldId id="514" r:id="rId145"/>
    <p:sldId id="515" r:id="rId146"/>
    <p:sldId id="516" r:id="rId147"/>
    <p:sldId id="517" r:id="rId148"/>
    <p:sldId id="518" r:id="rId149"/>
    <p:sldId id="519" r:id="rId150"/>
    <p:sldId id="520" r:id="rId151"/>
    <p:sldId id="521" r:id="rId152"/>
    <p:sldId id="499" r:id="rId153"/>
    <p:sldId id="500" r:id="rId154"/>
    <p:sldId id="502" r:id="rId155"/>
    <p:sldId id="503" r:id="rId156"/>
    <p:sldId id="504" r:id="rId157"/>
    <p:sldId id="505" r:id="rId158"/>
    <p:sldId id="506" r:id="rId159"/>
    <p:sldId id="507" r:id="rId160"/>
    <p:sldId id="511" r:id="rId161"/>
    <p:sldId id="508" r:id="rId162"/>
    <p:sldId id="509" r:id="rId163"/>
    <p:sldId id="510"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7"/>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manshaik12715@gmail.com" userId="dc8ab3af1245ed00" providerId="LiveId" clId="{F14ED7AF-5B14-4495-8782-F093F0B50FD0}"/>
    <pc:docChg chg="modSld">
      <pc:chgData name="usmanshaik12715@gmail.com" userId="dc8ab3af1245ed00" providerId="LiveId" clId="{F14ED7AF-5B14-4495-8782-F093F0B50FD0}" dt="2024-09-16T20:11:37.469" v="2"/>
      <pc:docMkLst>
        <pc:docMk/>
      </pc:docMkLst>
      <pc:sldChg chg="modSp mod">
        <pc:chgData name="usmanshaik12715@gmail.com" userId="dc8ab3af1245ed00" providerId="LiveId" clId="{F14ED7AF-5B14-4495-8782-F093F0B50FD0}" dt="2024-09-16T19:24:13.915" v="0"/>
        <pc:sldMkLst>
          <pc:docMk/>
          <pc:sldMk cId="0" sldId="259"/>
        </pc:sldMkLst>
        <pc:spChg chg="mod">
          <ac:chgData name="usmanshaik12715@gmail.com" userId="dc8ab3af1245ed00" providerId="LiveId" clId="{F14ED7AF-5B14-4495-8782-F093F0B50FD0}" dt="2024-09-16T19:24:13.915" v="0"/>
          <ac:spMkLst>
            <pc:docMk/>
            <pc:sldMk cId="0" sldId="259"/>
            <ac:spMk id="2" creationId="{00000000-0000-0000-0000-000000000000}"/>
          </ac:spMkLst>
        </pc:spChg>
      </pc:sldChg>
      <pc:sldChg chg="modSp mod">
        <pc:chgData name="usmanshaik12715@gmail.com" userId="dc8ab3af1245ed00" providerId="LiveId" clId="{F14ED7AF-5B14-4495-8782-F093F0B50FD0}" dt="2024-09-16T19:36:57.222" v="1"/>
        <pc:sldMkLst>
          <pc:docMk/>
          <pc:sldMk cId="1289046856" sldId="304"/>
        </pc:sldMkLst>
        <pc:spChg chg="mod">
          <ac:chgData name="usmanshaik12715@gmail.com" userId="dc8ab3af1245ed00" providerId="LiveId" clId="{F14ED7AF-5B14-4495-8782-F093F0B50FD0}" dt="2024-09-16T19:36:57.222" v="1"/>
          <ac:spMkLst>
            <pc:docMk/>
            <pc:sldMk cId="1289046856" sldId="304"/>
            <ac:spMk id="3" creationId="{F6DCA7DB-A353-8594-B543-81EE9A1C417E}"/>
          </ac:spMkLst>
        </pc:spChg>
      </pc:sldChg>
      <pc:sldChg chg="modSp mod">
        <pc:chgData name="usmanshaik12715@gmail.com" userId="dc8ab3af1245ed00" providerId="LiveId" clId="{F14ED7AF-5B14-4495-8782-F093F0B50FD0}" dt="2024-09-16T20:11:37.469" v="2"/>
        <pc:sldMkLst>
          <pc:docMk/>
          <pc:sldMk cId="610951245" sldId="465"/>
        </pc:sldMkLst>
        <pc:spChg chg="mod">
          <ac:chgData name="usmanshaik12715@gmail.com" userId="dc8ab3af1245ed00" providerId="LiveId" clId="{F14ED7AF-5B14-4495-8782-F093F0B50FD0}" dt="2024-09-16T20:11:37.469" v="2"/>
          <ac:spMkLst>
            <pc:docMk/>
            <pc:sldMk cId="610951245" sldId="465"/>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48086053-768C-9140-AD3F-3255D8B1BAF6}"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9F9A2B-9F13-644F-B9FD-248AD5EC71FA}" type="slidenum">
              <a:rPr lang="en-US" smtClean="0"/>
              <a:pPr/>
              <a:t>‹#›</a:t>
            </a:fld>
            <a:endParaRPr lang="en-US"/>
          </a:p>
        </p:txBody>
      </p:sp>
    </p:spTree>
    <p:extLst>
      <p:ext uri="{BB962C8B-B14F-4D97-AF65-F5344CB8AC3E}">
        <p14:creationId xmlns:p14="http://schemas.microsoft.com/office/powerpoint/2010/main" val="1550653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A7DF4-0873-384D-E691-CEEB4A4F531C}"/>
              </a:ext>
            </a:extLst>
          </p:cNvPr>
          <p:cNvSpPr>
            <a:spLocks noGrp="1"/>
          </p:cNvSpPr>
          <p:nvPr>
            <p:ph type="ctrTitle"/>
          </p:nvPr>
        </p:nvSpPr>
        <p:spPr>
          <a:xfrm>
            <a:off x="685800" y="2590800"/>
            <a:ext cx="7772400" cy="1470025"/>
          </a:xfrm>
        </p:spPr>
        <p:txBody>
          <a:bodyPr>
            <a:normAutofit fontScale="90000"/>
          </a:bodyPr>
          <a:lstStyle/>
          <a:p>
            <a:r>
              <a:rPr lang="en-US" b="1" dirty="0"/>
              <a:t>UNIT-I</a:t>
            </a:r>
            <a:br>
              <a:rPr lang="en-US" b="1" dirty="0"/>
            </a:br>
            <a:r>
              <a:rPr lang="en-US" b="1" dirty="0">
                <a:solidFill>
                  <a:srgbClr val="FF0000"/>
                </a:solidFill>
              </a:rPr>
              <a:t>Introduction to Computer Networks</a:t>
            </a:r>
          </a:p>
        </p:txBody>
      </p:sp>
    </p:spTree>
    <p:extLst>
      <p:ext uri="{BB962C8B-B14F-4D97-AF65-F5344CB8AC3E}">
        <p14:creationId xmlns:p14="http://schemas.microsoft.com/office/powerpoint/2010/main" val="3561492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382000" cy="2031325"/>
          </a:xfrm>
          <a:prstGeom prst="rect">
            <a:avLst/>
          </a:prstGeom>
        </p:spPr>
        <p:txBody>
          <a:bodyPr wrap="square">
            <a:spAutoFit/>
          </a:bodyPr>
          <a:lstStyle/>
          <a:p>
            <a:r>
              <a:rPr lang="en-US" b="1" dirty="0">
                <a:solidFill>
                  <a:srgbClr val="FF0000"/>
                </a:solidFill>
              </a:rPr>
              <a:t>Person-to-Person Communication</a:t>
            </a:r>
          </a:p>
          <a:p>
            <a:endParaRPr lang="en-US" b="1" dirty="0"/>
          </a:p>
          <a:p>
            <a:r>
              <a:rPr lang="en-US" dirty="0"/>
              <a:t>Person to person communication involves the following −</a:t>
            </a:r>
          </a:p>
          <a:p>
            <a:endParaRPr lang="en-US" dirty="0"/>
          </a:p>
          <a:p>
            <a:r>
              <a:rPr lang="en-US" b="1" dirty="0"/>
              <a:t>Electronic-mail (e-mail)</a:t>
            </a:r>
          </a:p>
          <a:p>
            <a:endParaRPr lang="en-IN" b="1" dirty="0"/>
          </a:p>
          <a:p>
            <a:endParaRPr lang="en-US" dirty="0"/>
          </a:p>
        </p:txBody>
      </p:sp>
      <p:sp>
        <p:nvSpPr>
          <p:cNvPr id="3" name="Rectangle 2"/>
          <p:cNvSpPr/>
          <p:nvPr/>
        </p:nvSpPr>
        <p:spPr>
          <a:xfrm>
            <a:off x="228600" y="1828800"/>
            <a:ext cx="8382000" cy="4801314"/>
          </a:xfrm>
          <a:prstGeom prst="rect">
            <a:avLst/>
          </a:prstGeom>
        </p:spPr>
        <p:txBody>
          <a:bodyPr wrap="square">
            <a:spAutoFit/>
          </a:bodyPr>
          <a:lstStyle/>
          <a:p>
            <a:r>
              <a:rPr lang="en-US" b="1" dirty="0"/>
              <a:t>Teleconferencing and Video Conferencing</a:t>
            </a:r>
          </a:p>
          <a:p>
            <a:endParaRPr lang="en-US" dirty="0"/>
          </a:p>
          <a:p>
            <a:pPr marL="285750" indent="-285750" algn="just">
              <a:buFont typeface="Arial" pitchFamily="34" charset="0"/>
              <a:buChar char="•"/>
            </a:pPr>
            <a:r>
              <a:rPr lang="en-US" dirty="0"/>
              <a:t>A teleconference is a virtual conference in which various people in multiple areas conduct discussions by typing messages. </a:t>
            </a:r>
          </a:p>
          <a:p>
            <a:pPr marL="285750" indent="-285750" algn="just">
              <a:buFont typeface="Arial" pitchFamily="34" charset="0"/>
              <a:buChar char="•"/>
            </a:pPr>
            <a:endParaRPr lang="en-US" dirty="0"/>
          </a:p>
          <a:p>
            <a:pPr marL="285750" indent="-285750" algn="just">
              <a:buFont typeface="Arial" pitchFamily="34" charset="0"/>
              <a:buChar char="•"/>
            </a:pPr>
            <a:r>
              <a:rPr lang="en-US" dirty="0"/>
              <a:t>All the other people can see each message in the teleconference.</a:t>
            </a:r>
          </a:p>
          <a:p>
            <a:pPr marL="285750" indent="-285750" algn="just">
              <a:buFont typeface="Arial" pitchFamily="34" charset="0"/>
              <a:buChar char="•"/>
            </a:pPr>
            <a:endParaRPr lang="en-US" dirty="0"/>
          </a:p>
          <a:p>
            <a:pPr marL="285750" indent="-285750" algn="just">
              <a:buFont typeface="Arial" pitchFamily="34" charset="0"/>
              <a:buChar char="•"/>
            </a:pPr>
            <a:r>
              <a:rPr lang="en-US" dirty="0"/>
              <a:t>If clients have the required hardware and software, they can view and talk to each other as they face online instead of merely typing messages. This process is known as videoconferencing.</a:t>
            </a:r>
          </a:p>
          <a:p>
            <a:endParaRPr lang="en-US" dirty="0"/>
          </a:p>
          <a:p>
            <a:r>
              <a:rPr lang="en-US" b="1" dirty="0"/>
              <a:t>Worldwide Newsgroups</a:t>
            </a:r>
          </a:p>
          <a:p>
            <a:endParaRPr lang="en-US" dirty="0"/>
          </a:p>
          <a:p>
            <a:pPr marL="285750" indent="-285750" algn="just">
              <a:buFont typeface="Arial" pitchFamily="34" charset="0"/>
              <a:buChar char="•"/>
            </a:pPr>
            <a:r>
              <a:rPr lang="en-US" dirty="0"/>
              <a:t>Worldwide newsgroups in which one individual posts information and few other subscribers can interpret it or provide feedback.</a:t>
            </a:r>
          </a:p>
          <a:p>
            <a:pPr marL="285750" indent="-285750" algn="just">
              <a:buFont typeface="Arial" pitchFamily="34" charset="0"/>
              <a:buChar char="•"/>
            </a:pPr>
            <a:endParaRPr lang="en-US" dirty="0"/>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30"/>
            <a:ext cx="8229600" cy="706090"/>
          </a:xfrm>
        </p:spPr>
        <p:txBody>
          <a:bodyPr>
            <a:normAutofit/>
          </a:bodyPr>
          <a:lstStyle/>
          <a:p>
            <a:r>
              <a:rPr lang="en-US" sz="3600" b="1" dirty="0">
                <a:solidFill>
                  <a:srgbClr val="FF0000"/>
                </a:solidFill>
              </a:rPr>
              <a:t>Proxies</a:t>
            </a:r>
            <a:endParaRPr lang="en-IN" sz="3600" b="1" dirty="0">
              <a:solidFill>
                <a:srgbClr val="FF0000"/>
              </a:solidFill>
            </a:endParaRPr>
          </a:p>
        </p:txBody>
      </p:sp>
      <p:sp>
        <p:nvSpPr>
          <p:cNvPr id="3" name="Content Placeholder 2"/>
          <p:cNvSpPr>
            <a:spLocks noGrp="1"/>
          </p:cNvSpPr>
          <p:nvPr>
            <p:ph idx="1"/>
          </p:nvPr>
        </p:nvSpPr>
        <p:spPr>
          <a:xfrm>
            <a:off x="251520" y="476672"/>
            <a:ext cx="8640960" cy="6381328"/>
          </a:xfrm>
        </p:spPr>
        <p:txBody>
          <a:bodyPr>
            <a:normAutofit/>
          </a:bodyPr>
          <a:lstStyle/>
          <a:p>
            <a:pPr algn="just"/>
            <a:r>
              <a:rPr lang="en-US" sz="2400" b="0" i="0" dirty="0">
                <a:solidFill>
                  <a:srgbClr val="273239"/>
                </a:solidFill>
                <a:effectLst/>
                <a:latin typeface="Times New Roman" panose="02020603050405020304" pitchFamily="18" charset="0"/>
                <a:cs typeface="Times New Roman" panose="02020603050405020304" pitchFamily="18" charset="0"/>
              </a:rPr>
              <a:t>Proxy server refers to a server that acts as an </a:t>
            </a:r>
            <a:r>
              <a:rPr lang="en-US" sz="2400" b="0" i="0" dirty="0">
                <a:solidFill>
                  <a:srgbClr val="FF0000"/>
                </a:solidFill>
                <a:effectLst/>
                <a:latin typeface="Times New Roman" panose="02020603050405020304" pitchFamily="18" charset="0"/>
                <a:cs typeface="Times New Roman" panose="02020603050405020304" pitchFamily="18" charset="0"/>
              </a:rPr>
              <a:t>intermediary between the request made by clients, and a particular server </a:t>
            </a:r>
            <a:r>
              <a:rPr lang="en-US" sz="2400" b="0" i="0" dirty="0">
                <a:solidFill>
                  <a:srgbClr val="273239"/>
                </a:solidFill>
                <a:effectLst/>
                <a:latin typeface="Times New Roman" panose="02020603050405020304" pitchFamily="18" charset="0"/>
                <a:cs typeface="Times New Roman" panose="02020603050405020304" pitchFamily="18" charset="0"/>
              </a:rPr>
              <a:t>for some services or requests for some resources. </a:t>
            </a:r>
          </a:p>
          <a:p>
            <a:pPr marL="0" indent="0" algn="just">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There are different types of proxy servers available that are put into use according to the purpose of a request made by the clients to the servers. </a:t>
            </a:r>
          </a:p>
          <a:p>
            <a:pPr marL="0" indent="0" algn="just">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The basic purpose of Proxy servers is to </a:t>
            </a:r>
            <a:r>
              <a:rPr lang="en-US" sz="2400" b="0" i="0" dirty="0">
                <a:solidFill>
                  <a:srgbClr val="FF0000"/>
                </a:solidFill>
                <a:effectLst/>
                <a:latin typeface="Times New Roman" panose="02020603050405020304" pitchFamily="18" charset="0"/>
                <a:cs typeface="Times New Roman" panose="02020603050405020304" pitchFamily="18" charset="0"/>
              </a:rPr>
              <a:t>protect the direct connection of Internet clients and internet resources. </a:t>
            </a:r>
          </a:p>
          <a:p>
            <a:pPr marL="0" indent="0" algn="just">
              <a:buNone/>
            </a:pPr>
            <a:endParaRPr lang="en-US" sz="2400" b="0" i="0" dirty="0">
              <a:solidFill>
                <a:srgbClr val="FF0000"/>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The proxy server also </a:t>
            </a:r>
            <a:r>
              <a:rPr lang="en-US" sz="2400" b="0" i="0" dirty="0">
                <a:solidFill>
                  <a:srgbClr val="FF0000"/>
                </a:solidFill>
                <a:effectLst/>
                <a:latin typeface="Times New Roman" panose="02020603050405020304" pitchFamily="18" charset="0"/>
                <a:cs typeface="Times New Roman" panose="02020603050405020304" pitchFamily="18" charset="0"/>
              </a:rPr>
              <a:t>prevents the identification of the client’s IP address </a:t>
            </a:r>
            <a:r>
              <a:rPr lang="en-US" sz="2400" b="0" i="0" dirty="0">
                <a:solidFill>
                  <a:srgbClr val="273239"/>
                </a:solidFill>
                <a:effectLst/>
                <a:latin typeface="Times New Roman" panose="02020603050405020304" pitchFamily="18" charset="0"/>
                <a:cs typeface="Times New Roman" panose="02020603050405020304" pitchFamily="18" charset="0"/>
              </a:rPr>
              <a:t>when the client makes any request is made to any other servers.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51878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solidFill>
                  <a:srgbClr val="FF0000"/>
                </a:solidFill>
              </a:rPr>
              <a:t>Proxies</a:t>
            </a:r>
            <a:endParaRPr lang="en-IN" sz="3600" b="1" dirty="0">
              <a:solidFill>
                <a:srgbClr val="FF0000"/>
              </a:solidFill>
            </a:endParaRPr>
          </a:p>
        </p:txBody>
      </p:sp>
      <p:sp>
        <p:nvSpPr>
          <p:cNvPr id="3" name="Content Placeholder 2"/>
          <p:cNvSpPr>
            <a:spLocks noGrp="1"/>
          </p:cNvSpPr>
          <p:nvPr>
            <p:ph idx="1"/>
          </p:nvPr>
        </p:nvSpPr>
        <p:spPr>
          <a:xfrm>
            <a:off x="457200" y="980728"/>
            <a:ext cx="8229600" cy="5602634"/>
          </a:xfrm>
        </p:spPr>
        <p:txBody>
          <a:bodyPr>
            <a:normAutofit/>
          </a:bodyPr>
          <a:lstStyle/>
          <a:p>
            <a:pPr marL="0" indent="0" algn="just" fontAlgn="base">
              <a:buNone/>
            </a:pPr>
            <a:r>
              <a:rPr lang="en-US" sz="2800" b="1" i="0" dirty="0">
                <a:solidFill>
                  <a:srgbClr val="273239"/>
                </a:solidFill>
                <a:effectLst/>
                <a:latin typeface="Times New Roman" panose="02020603050405020304" pitchFamily="18" charset="0"/>
                <a:cs typeface="Times New Roman" panose="02020603050405020304" pitchFamily="18" charset="0"/>
              </a:rPr>
              <a:t>How Does The Proxy Server Operates?</a:t>
            </a:r>
          </a:p>
          <a:p>
            <a:pPr algn="just" fontAlgn="base"/>
            <a:r>
              <a:rPr lang="en-US" sz="2600" b="0" i="0" dirty="0">
                <a:solidFill>
                  <a:srgbClr val="273239"/>
                </a:solidFill>
                <a:effectLst/>
                <a:latin typeface="Times New Roman" panose="02020603050405020304" pitchFamily="18" charset="0"/>
                <a:cs typeface="Times New Roman" panose="02020603050405020304" pitchFamily="18" charset="0"/>
              </a:rPr>
              <a:t>Every computer has its unique IP address which it uses to communicate with another node. Similarly, the proxy server has its </a:t>
            </a:r>
            <a:r>
              <a:rPr lang="en-US" sz="2600" b="0" i="0" dirty="0">
                <a:solidFill>
                  <a:srgbClr val="FF0000"/>
                </a:solidFill>
                <a:effectLst/>
                <a:latin typeface="Times New Roman" panose="02020603050405020304" pitchFamily="18" charset="0"/>
                <a:cs typeface="Times New Roman" panose="02020603050405020304" pitchFamily="18" charset="0"/>
              </a:rPr>
              <a:t>IP address that your computer knows.</a:t>
            </a:r>
          </a:p>
          <a:p>
            <a:pPr algn="just" fontAlgn="base"/>
            <a:r>
              <a:rPr lang="en-US" sz="2600" b="0" i="0" dirty="0">
                <a:solidFill>
                  <a:srgbClr val="273239"/>
                </a:solidFill>
                <a:effectLst/>
                <a:latin typeface="Times New Roman" panose="02020603050405020304" pitchFamily="18" charset="0"/>
                <a:cs typeface="Times New Roman" panose="02020603050405020304" pitchFamily="18" charset="0"/>
              </a:rPr>
              <a:t>When a web request is sent, your request goes to the proxy server first. The Proxy sends a request on your behalf to the internet and then collect the data and make it available to you. </a:t>
            </a:r>
          </a:p>
          <a:p>
            <a:pPr algn="just" fontAlgn="base"/>
            <a:r>
              <a:rPr lang="en-US" sz="2600" b="0" i="0" dirty="0">
                <a:solidFill>
                  <a:srgbClr val="273239"/>
                </a:solidFill>
                <a:effectLst/>
                <a:latin typeface="Times New Roman" panose="02020603050405020304" pitchFamily="18" charset="0"/>
                <a:cs typeface="Times New Roman" panose="02020603050405020304" pitchFamily="18" charset="0"/>
              </a:rPr>
              <a:t>A proxy </a:t>
            </a:r>
            <a:r>
              <a:rPr lang="en-US" sz="2600" b="0" i="0" dirty="0">
                <a:solidFill>
                  <a:srgbClr val="FF0000"/>
                </a:solidFill>
                <a:effectLst/>
                <a:latin typeface="Times New Roman" panose="02020603050405020304" pitchFamily="18" charset="0"/>
                <a:cs typeface="Times New Roman" panose="02020603050405020304" pitchFamily="18" charset="0"/>
              </a:rPr>
              <a:t>can change your IP address </a:t>
            </a:r>
            <a:r>
              <a:rPr lang="en-US" sz="2600" b="0" i="0" dirty="0">
                <a:solidFill>
                  <a:srgbClr val="273239"/>
                </a:solidFill>
                <a:effectLst/>
                <a:latin typeface="Times New Roman" panose="02020603050405020304" pitchFamily="18" charset="0"/>
                <a:cs typeface="Times New Roman" panose="02020603050405020304" pitchFamily="18" charset="0"/>
              </a:rPr>
              <a:t>So, the webserver will be unable to fetch your location in the world. It protects data from getting hacked too. Moreover, it can </a:t>
            </a:r>
            <a:r>
              <a:rPr lang="en-US" sz="2600" b="0" i="0" dirty="0">
                <a:solidFill>
                  <a:srgbClr val="FF0000"/>
                </a:solidFill>
                <a:effectLst/>
                <a:latin typeface="Times New Roman" panose="02020603050405020304" pitchFamily="18" charset="0"/>
                <a:cs typeface="Times New Roman" panose="02020603050405020304" pitchFamily="18" charset="0"/>
              </a:rPr>
              <a:t>block some web pages also. </a:t>
            </a:r>
          </a:p>
          <a:p>
            <a:endParaRPr lang="en-IN" sz="2600" dirty="0"/>
          </a:p>
        </p:txBody>
      </p:sp>
    </p:spTree>
    <p:extLst>
      <p:ext uri="{BB962C8B-B14F-4D97-AF65-F5344CB8AC3E}">
        <p14:creationId xmlns:p14="http://schemas.microsoft.com/office/powerpoint/2010/main" val="1597580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C733-B475-08BD-E94F-B76024A69DEF}"/>
              </a:ext>
            </a:extLst>
          </p:cNvPr>
          <p:cNvSpPr>
            <a:spLocks noGrp="1"/>
          </p:cNvSpPr>
          <p:nvPr>
            <p:ph type="title"/>
          </p:nvPr>
        </p:nvSpPr>
        <p:spPr>
          <a:xfrm>
            <a:off x="457200" y="274638"/>
            <a:ext cx="8229600" cy="634082"/>
          </a:xfrm>
        </p:spPr>
        <p:txBody>
          <a:bodyPr>
            <a:normAutofit fontScale="90000"/>
          </a:bodyPr>
          <a:lstStyle/>
          <a:p>
            <a:r>
              <a:rPr lang="en-US" sz="4400" b="1" dirty="0">
                <a:solidFill>
                  <a:srgbClr val="FF0000"/>
                </a:solidFill>
              </a:rPr>
              <a:t>Proxies</a:t>
            </a:r>
            <a:endParaRPr lang="en-US" dirty="0">
              <a:solidFill>
                <a:srgbClr val="FF0000"/>
              </a:solidFill>
            </a:endParaRPr>
          </a:p>
        </p:txBody>
      </p:sp>
      <p:pic>
        <p:nvPicPr>
          <p:cNvPr id="2050" name="Picture 2" descr="How-Does-The-Proxy-Server-Operates">
            <a:extLst>
              <a:ext uri="{FF2B5EF4-FFF2-40B4-BE49-F238E27FC236}">
                <a16:creationId xmlns:a16="http://schemas.microsoft.com/office/drawing/2014/main" id="{834D23FB-923F-8D60-2930-93BA4AA316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6"/>
            <a:ext cx="7427168"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946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1589-CDC7-34C0-9442-BA7CF1D50F8F}"/>
              </a:ext>
            </a:extLst>
          </p:cNvPr>
          <p:cNvSpPr>
            <a:spLocks noGrp="1"/>
          </p:cNvSpPr>
          <p:nvPr>
            <p:ph type="title"/>
          </p:nvPr>
        </p:nvSpPr>
        <p:spPr>
          <a:xfrm>
            <a:off x="457200" y="274638"/>
            <a:ext cx="8229600" cy="634082"/>
          </a:xfrm>
        </p:spPr>
        <p:txBody>
          <a:bodyPr>
            <a:normAutofit fontScale="90000"/>
          </a:bodyPr>
          <a:lstStyle/>
          <a:p>
            <a:r>
              <a:rPr lang="en-US" sz="4400" b="1" dirty="0">
                <a:solidFill>
                  <a:srgbClr val="FF0000"/>
                </a:solidFill>
              </a:rPr>
              <a:t>Proxies</a:t>
            </a:r>
            <a:endParaRPr lang="en-US" dirty="0">
              <a:solidFill>
                <a:srgbClr val="FF0000"/>
              </a:solidFill>
            </a:endParaRPr>
          </a:p>
        </p:txBody>
      </p:sp>
      <p:sp>
        <p:nvSpPr>
          <p:cNvPr id="3" name="Content Placeholder 2">
            <a:extLst>
              <a:ext uri="{FF2B5EF4-FFF2-40B4-BE49-F238E27FC236}">
                <a16:creationId xmlns:a16="http://schemas.microsoft.com/office/drawing/2014/main" id="{FD390009-11C5-A4FD-FB61-E3C7939FFF6D}"/>
              </a:ext>
            </a:extLst>
          </p:cNvPr>
          <p:cNvSpPr>
            <a:spLocks noGrp="1"/>
          </p:cNvSpPr>
          <p:nvPr>
            <p:ph idx="1"/>
          </p:nvPr>
        </p:nvSpPr>
        <p:spPr>
          <a:xfrm>
            <a:off x="457200" y="881583"/>
            <a:ext cx="8229600" cy="5661248"/>
          </a:xfrm>
        </p:spPr>
        <p:txBody>
          <a:bodyPr>
            <a:normAutofit/>
          </a:bodyPr>
          <a:lstStyle/>
          <a:p>
            <a:pPr marL="0" indent="0" algn="l" fontAlgn="base">
              <a:buNone/>
            </a:pPr>
            <a:r>
              <a:rPr lang="en-US" sz="2400" b="1" i="0" dirty="0">
                <a:solidFill>
                  <a:srgbClr val="273239"/>
                </a:solidFill>
                <a:effectLst/>
                <a:latin typeface="Times New Roman" panose="02020603050405020304" pitchFamily="18" charset="0"/>
                <a:cs typeface="Times New Roman" panose="02020603050405020304" pitchFamily="18" charset="0"/>
              </a:rPr>
              <a:t>Disadvantages of Proxy Server</a:t>
            </a:r>
          </a:p>
          <a:p>
            <a:pPr algn="l" fontAlgn="base">
              <a:buFont typeface="+mj-lt"/>
              <a:buAutoNum type="arabicPeriod"/>
            </a:pPr>
            <a:r>
              <a:rPr lang="en-US" sz="2400" b="1" i="0" dirty="0">
                <a:solidFill>
                  <a:srgbClr val="273239"/>
                </a:solidFill>
                <a:effectLst/>
                <a:latin typeface="Times New Roman" panose="02020603050405020304" pitchFamily="18" charset="0"/>
                <a:cs typeface="Times New Roman" panose="02020603050405020304" pitchFamily="18" charset="0"/>
              </a:rPr>
              <a:t>Proxy Server Risks: </a:t>
            </a:r>
          </a:p>
          <a:p>
            <a:pPr marL="0" indent="0" algn="just" fontAlgn="base">
              <a:buNone/>
            </a:pPr>
            <a:r>
              <a:rPr lang="en-US" sz="2600" b="0" i="0" dirty="0">
                <a:solidFill>
                  <a:srgbClr val="273239"/>
                </a:solidFill>
                <a:effectLst/>
                <a:latin typeface="Times New Roman" panose="02020603050405020304" pitchFamily="18" charset="0"/>
                <a:cs typeface="Times New Roman" panose="02020603050405020304" pitchFamily="18" charset="0"/>
              </a:rPr>
              <a:t>Free installation does not invest much in backend hardware or encryption. It will result in performance issues and potential </a:t>
            </a:r>
            <a:r>
              <a:rPr lang="en-US" sz="2600" b="0" i="0" dirty="0">
                <a:solidFill>
                  <a:srgbClr val="FF0000"/>
                </a:solidFill>
                <a:effectLst/>
                <a:latin typeface="Times New Roman" panose="02020603050405020304" pitchFamily="18" charset="0"/>
                <a:cs typeface="Times New Roman" panose="02020603050405020304" pitchFamily="18" charset="0"/>
              </a:rPr>
              <a:t>data security issues. </a:t>
            </a:r>
            <a:r>
              <a:rPr lang="en-US" sz="2600" b="0" i="0" dirty="0">
                <a:solidFill>
                  <a:srgbClr val="273239"/>
                </a:solidFill>
                <a:effectLst/>
                <a:latin typeface="Times New Roman" panose="02020603050405020304" pitchFamily="18" charset="0"/>
                <a:cs typeface="Times New Roman" panose="02020603050405020304" pitchFamily="18" charset="0"/>
              </a:rPr>
              <a:t>If you install a “free” proxy server, treat very carefully, some of those might steal your credit card numbers.</a:t>
            </a:r>
          </a:p>
          <a:p>
            <a:pPr marL="0" indent="0" algn="l" fontAlgn="base">
              <a:buNone/>
            </a:pPr>
            <a:r>
              <a:rPr lang="en-US" sz="2400" b="1" i="0" dirty="0">
                <a:solidFill>
                  <a:srgbClr val="273239"/>
                </a:solidFill>
                <a:effectLst/>
                <a:latin typeface="Times New Roman" panose="02020603050405020304" pitchFamily="18" charset="0"/>
                <a:cs typeface="Times New Roman" panose="02020603050405020304" pitchFamily="18" charset="0"/>
              </a:rPr>
              <a:t>2.Browsing history log:</a:t>
            </a:r>
          </a:p>
          <a:p>
            <a:pPr marL="0" indent="0" algn="just" fontAlgn="base">
              <a:buNone/>
            </a:pPr>
            <a:r>
              <a:rPr lang="en-US" sz="2600" b="0" i="0" dirty="0">
                <a:solidFill>
                  <a:srgbClr val="273239"/>
                </a:solidFill>
                <a:effectLst/>
                <a:latin typeface="Times New Roman" panose="02020603050405020304" pitchFamily="18" charset="0"/>
                <a:cs typeface="Times New Roman" panose="02020603050405020304" pitchFamily="18" charset="0"/>
              </a:rPr>
              <a:t>The proxy server stores your original IP address and web request information is </a:t>
            </a:r>
            <a:r>
              <a:rPr lang="en-US" sz="2600" b="0" i="0" dirty="0">
                <a:solidFill>
                  <a:srgbClr val="FF0000"/>
                </a:solidFill>
                <a:effectLst/>
                <a:latin typeface="Times New Roman" panose="02020603050405020304" pitchFamily="18" charset="0"/>
                <a:cs typeface="Times New Roman" panose="02020603050405020304" pitchFamily="18" charset="0"/>
              </a:rPr>
              <a:t>possibly unencrypted form and saved locally.</a:t>
            </a:r>
            <a:r>
              <a:rPr lang="en-US" sz="2600" b="0" i="0" dirty="0">
                <a:solidFill>
                  <a:srgbClr val="273239"/>
                </a:solidFill>
                <a:effectLst/>
                <a:latin typeface="Times New Roman" panose="02020603050405020304" pitchFamily="18" charset="0"/>
                <a:cs typeface="Times New Roman" panose="02020603050405020304" pitchFamily="18" charset="0"/>
              </a:rPr>
              <a:t> Always check if your proxy server logs and saves that data and what kind of retention or law enforcement cooperation policies they follow while saving data.</a:t>
            </a:r>
          </a:p>
          <a:p>
            <a:endParaRPr lang="en-US" dirty="0"/>
          </a:p>
        </p:txBody>
      </p:sp>
    </p:spTree>
    <p:extLst>
      <p:ext uri="{BB962C8B-B14F-4D97-AF65-F5344CB8AC3E}">
        <p14:creationId xmlns:p14="http://schemas.microsoft.com/office/powerpoint/2010/main" val="3758302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C6A19-91F3-6597-4CA7-CD5EB65DFBFB}"/>
              </a:ext>
            </a:extLst>
          </p:cNvPr>
          <p:cNvSpPr>
            <a:spLocks noGrp="1"/>
          </p:cNvSpPr>
          <p:nvPr>
            <p:ph type="title"/>
          </p:nvPr>
        </p:nvSpPr>
        <p:spPr>
          <a:xfrm>
            <a:off x="457200" y="274638"/>
            <a:ext cx="8229600" cy="850106"/>
          </a:xfrm>
        </p:spPr>
        <p:txBody>
          <a:bodyPr>
            <a:normAutofit/>
          </a:bodyPr>
          <a:lstStyle/>
          <a:p>
            <a:r>
              <a:rPr lang="en-US" sz="3600" b="1" dirty="0">
                <a:solidFill>
                  <a:srgbClr val="FF0000"/>
                </a:solidFill>
              </a:rPr>
              <a:t>Proxies</a:t>
            </a:r>
            <a:endParaRPr lang="en-US" sz="3600" dirty="0">
              <a:solidFill>
                <a:srgbClr val="FF0000"/>
              </a:solidFill>
            </a:endParaRPr>
          </a:p>
        </p:txBody>
      </p:sp>
      <p:sp>
        <p:nvSpPr>
          <p:cNvPr id="3" name="Content Placeholder 2">
            <a:extLst>
              <a:ext uri="{FF2B5EF4-FFF2-40B4-BE49-F238E27FC236}">
                <a16:creationId xmlns:a16="http://schemas.microsoft.com/office/drawing/2014/main" id="{D4D71CB3-7694-EEF3-5242-5570DD169D7C}"/>
              </a:ext>
            </a:extLst>
          </p:cNvPr>
          <p:cNvSpPr>
            <a:spLocks noGrp="1"/>
          </p:cNvSpPr>
          <p:nvPr>
            <p:ph idx="1"/>
          </p:nvPr>
        </p:nvSpPr>
        <p:spPr>
          <a:xfrm>
            <a:off x="457200" y="1268760"/>
            <a:ext cx="8229600" cy="4857403"/>
          </a:xfrm>
        </p:spPr>
        <p:txBody>
          <a:bodyPr/>
          <a:lstStyle/>
          <a:p>
            <a:pPr marL="0" indent="0">
              <a:buNone/>
            </a:pPr>
            <a:r>
              <a:rPr lang="en-US" sz="2400" b="1" i="0" dirty="0">
                <a:solidFill>
                  <a:srgbClr val="273239"/>
                </a:solidFill>
                <a:effectLst/>
                <a:latin typeface="Times New Roman" panose="02020603050405020304" pitchFamily="18" charset="0"/>
                <a:cs typeface="Times New Roman" panose="02020603050405020304" pitchFamily="18" charset="0"/>
              </a:rPr>
              <a:t>3.No encryption: </a:t>
            </a:r>
          </a:p>
          <a:p>
            <a:pPr marL="0" indent="0" algn="just">
              <a:buNone/>
            </a:pPr>
            <a:r>
              <a:rPr lang="en-US" sz="2400" b="0" i="0" dirty="0">
                <a:solidFill>
                  <a:srgbClr val="273239"/>
                </a:solidFill>
                <a:effectLst/>
                <a:latin typeface="Times New Roman" panose="02020603050405020304" pitchFamily="18" charset="0"/>
                <a:cs typeface="Times New Roman" panose="02020603050405020304" pitchFamily="18" charset="0"/>
              </a:rPr>
              <a:t>No encryption means you are sending your requests as plain text. Anyone will be able to pull usernames and passwords and account information easily. Keep a check that proxy provides </a:t>
            </a:r>
            <a:r>
              <a:rPr lang="en-US" sz="2400" b="0" i="0" dirty="0">
                <a:solidFill>
                  <a:srgbClr val="FF0000"/>
                </a:solidFill>
                <a:effectLst/>
                <a:latin typeface="Times New Roman" panose="02020603050405020304" pitchFamily="18" charset="0"/>
                <a:cs typeface="Times New Roman" panose="02020603050405020304" pitchFamily="18" charset="0"/>
              </a:rPr>
              <a:t>full encryption </a:t>
            </a:r>
            <a:r>
              <a:rPr lang="en-US" sz="2400" b="0" i="0" dirty="0">
                <a:solidFill>
                  <a:srgbClr val="273239"/>
                </a:solidFill>
                <a:effectLst/>
                <a:latin typeface="Times New Roman" panose="02020603050405020304" pitchFamily="18" charset="0"/>
                <a:cs typeface="Times New Roman" panose="02020603050405020304" pitchFamily="18" charset="0"/>
              </a:rPr>
              <a:t>whenever you use it.</a:t>
            </a:r>
          </a:p>
          <a:p>
            <a:pPr marL="0" indent="0">
              <a:buNone/>
            </a:pPr>
            <a:endParaRPr lang="en-US" sz="2400" dirty="0"/>
          </a:p>
        </p:txBody>
      </p:sp>
    </p:spTree>
    <p:extLst>
      <p:ext uri="{BB962C8B-B14F-4D97-AF65-F5344CB8AC3E}">
        <p14:creationId xmlns:p14="http://schemas.microsoft.com/office/powerpoint/2010/main" val="5020830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7F29-A0E1-09D9-76F0-E0B22A0E9E7A}"/>
              </a:ext>
            </a:extLst>
          </p:cNvPr>
          <p:cNvSpPr>
            <a:spLocks noGrp="1"/>
          </p:cNvSpPr>
          <p:nvPr>
            <p:ph type="title"/>
          </p:nvPr>
        </p:nvSpPr>
        <p:spPr/>
        <p:txBody>
          <a:bodyPr>
            <a:noAutofit/>
          </a:bodyPr>
          <a:lstStyle/>
          <a:p>
            <a:r>
              <a:rPr lang="en-US" sz="2800" b="1" dirty="0">
                <a:solidFill>
                  <a:srgbClr val="FF0000"/>
                </a:solidFill>
              </a:rPr>
              <a:t>Differences b/w Firewall and Proxy Server</a:t>
            </a:r>
          </a:p>
        </p:txBody>
      </p:sp>
      <p:graphicFrame>
        <p:nvGraphicFramePr>
          <p:cNvPr id="4" name="Content Placeholder 3">
            <a:extLst>
              <a:ext uri="{FF2B5EF4-FFF2-40B4-BE49-F238E27FC236}">
                <a16:creationId xmlns:a16="http://schemas.microsoft.com/office/drawing/2014/main" id="{02562E70-6999-0449-5276-EF903F6EC380}"/>
              </a:ext>
            </a:extLst>
          </p:cNvPr>
          <p:cNvGraphicFramePr>
            <a:graphicFrameLocks noGrp="1"/>
          </p:cNvGraphicFramePr>
          <p:nvPr>
            <p:ph idx="1"/>
            <p:extLst>
              <p:ext uri="{D42A27DB-BD31-4B8C-83A1-F6EECF244321}">
                <p14:modId xmlns:p14="http://schemas.microsoft.com/office/powerpoint/2010/main" val="9529777"/>
              </p:ext>
            </p:extLst>
          </p:nvPr>
        </p:nvGraphicFramePr>
        <p:xfrm>
          <a:off x="457200" y="1470660"/>
          <a:ext cx="8229600" cy="4982676"/>
        </p:xfrm>
        <a:graphic>
          <a:graphicData uri="http://schemas.openxmlformats.org/drawingml/2006/table">
            <a:tbl>
              <a:tblPr/>
              <a:tblGrid>
                <a:gridCol w="2743200">
                  <a:extLst>
                    <a:ext uri="{9D8B030D-6E8A-4147-A177-3AD203B41FA5}">
                      <a16:colId xmlns:a16="http://schemas.microsoft.com/office/drawing/2014/main" val="4198876916"/>
                    </a:ext>
                  </a:extLst>
                </a:gridCol>
                <a:gridCol w="2743200">
                  <a:extLst>
                    <a:ext uri="{9D8B030D-6E8A-4147-A177-3AD203B41FA5}">
                      <a16:colId xmlns:a16="http://schemas.microsoft.com/office/drawing/2014/main" val="3846361737"/>
                    </a:ext>
                  </a:extLst>
                </a:gridCol>
                <a:gridCol w="2743200">
                  <a:extLst>
                    <a:ext uri="{9D8B030D-6E8A-4147-A177-3AD203B41FA5}">
                      <a16:colId xmlns:a16="http://schemas.microsoft.com/office/drawing/2014/main" val="1937441170"/>
                    </a:ext>
                  </a:extLst>
                </a:gridCol>
              </a:tblGrid>
              <a:tr h="924206">
                <a:tc>
                  <a:txBody>
                    <a:bodyPr/>
                    <a:lstStyle/>
                    <a:p>
                      <a:pPr algn="ctr" fontAlgn="ctr"/>
                      <a:r>
                        <a:rPr lang="en-US" b="1" cap="all" dirty="0">
                          <a:effectLst/>
                        </a:rPr>
                        <a:t>BASIS FOR COMPARISON</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b="1" cap="all">
                          <a:effectLst/>
                        </a:rPr>
                        <a:t>FIREWALL</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b="1" cap="all">
                          <a:effectLst/>
                        </a:rPr>
                        <a:t>PROXY SERVER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2302288712"/>
                  </a:ext>
                </a:extLst>
              </a:tr>
              <a:tr h="1647498">
                <a:tc>
                  <a:txBody>
                    <a:bodyPr/>
                    <a:lstStyle/>
                    <a:p>
                      <a:pPr algn="l" fontAlgn="t"/>
                      <a:r>
                        <a:rPr lang="en-US">
                          <a:effectLst/>
                        </a:rPr>
                        <a:t>Basic</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effectLst/>
                        </a:rPr>
                        <a:t>Monitors and filters the incoming and outgoing traffic in a local network.</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Establishes the communication between the external client and the server.</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37810311"/>
                  </a:ext>
                </a:extLst>
              </a:tr>
              <a:tr h="924206">
                <a:tc>
                  <a:txBody>
                    <a:bodyPr/>
                    <a:lstStyle/>
                    <a:p>
                      <a:pPr algn="l" fontAlgn="t"/>
                      <a:r>
                        <a:rPr lang="en-US" dirty="0">
                          <a:effectLst/>
                        </a:rPr>
                        <a:t>Filters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rPr>
                        <a:t>IP packets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effectLst/>
                        </a:rPr>
                        <a:t>Client-side requests for the connection.</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369021477"/>
                  </a:ext>
                </a:extLst>
              </a:tr>
              <a:tr h="562560">
                <a:tc>
                  <a:txBody>
                    <a:bodyPr/>
                    <a:lstStyle/>
                    <a:p>
                      <a:pPr algn="l" fontAlgn="t"/>
                      <a:r>
                        <a:rPr lang="en-US">
                          <a:effectLst/>
                        </a:rPr>
                        <a:t>Generated overhead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More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effectLst/>
                        </a:rPr>
                        <a:t>Less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99193545"/>
                  </a:ext>
                </a:extLst>
              </a:tr>
              <a:tr h="924206">
                <a:tc>
                  <a:txBody>
                    <a:bodyPr/>
                    <a:lstStyle/>
                    <a:p>
                      <a:pPr algn="l" fontAlgn="t"/>
                      <a:r>
                        <a:rPr lang="en-US">
                          <a:effectLst/>
                        </a:rPr>
                        <a:t>Involves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a:effectLst/>
                        </a:rPr>
                        <a:t>Network and Transport layer data.</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effectLst/>
                        </a:rPr>
                        <a:t>Application layer data.</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761690031"/>
                  </a:ext>
                </a:extLst>
              </a:tr>
            </a:tbl>
          </a:graphicData>
        </a:graphic>
      </p:graphicFrame>
    </p:spTree>
    <p:extLst>
      <p:ext uri="{BB962C8B-B14F-4D97-AF65-F5344CB8AC3E}">
        <p14:creationId xmlns:p14="http://schemas.microsoft.com/office/powerpoint/2010/main" val="3087796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a:solidFill>
                  <a:srgbClr val="FF0000"/>
                </a:solidFill>
              </a:rPr>
              <a:t>Protocol Layering</a:t>
            </a:r>
            <a:endParaRPr lang="en-IN" sz="3600" b="1" dirty="0">
              <a:solidFill>
                <a:srgbClr val="FF0000"/>
              </a:solidFill>
            </a:endParaRPr>
          </a:p>
        </p:txBody>
      </p:sp>
      <p:sp>
        <p:nvSpPr>
          <p:cNvPr id="3" name="Content Placeholder 2"/>
          <p:cNvSpPr>
            <a:spLocks noGrp="1"/>
          </p:cNvSpPr>
          <p:nvPr>
            <p:ph idx="1"/>
          </p:nvPr>
        </p:nvSpPr>
        <p:spPr>
          <a:xfrm>
            <a:off x="457200" y="1066800"/>
            <a:ext cx="8229600" cy="5059363"/>
          </a:xfrm>
        </p:spPr>
        <p:txBody>
          <a:bodyPr>
            <a:normAutofit fontScale="77500" lnSpcReduction="20000"/>
          </a:bodyPr>
          <a:lstStyle/>
          <a:p>
            <a:pPr algn="just"/>
            <a:r>
              <a:rPr lang="en-US" sz="2900" dirty="0"/>
              <a:t>A </a:t>
            </a:r>
            <a:r>
              <a:rPr lang="en-US" sz="2900" b="1" dirty="0"/>
              <a:t>protocol</a:t>
            </a:r>
            <a:r>
              <a:rPr lang="en-US" sz="2900" dirty="0"/>
              <a:t> is a </a:t>
            </a:r>
            <a:r>
              <a:rPr lang="en-US" sz="2900" dirty="0">
                <a:solidFill>
                  <a:srgbClr val="FF0000"/>
                </a:solidFill>
              </a:rPr>
              <a:t>set of rules and standards </a:t>
            </a:r>
            <a:r>
              <a:rPr lang="en-US" sz="2900" dirty="0"/>
              <a:t>that primarily outline a language that devices will use to communicate. </a:t>
            </a:r>
          </a:p>
          <a:p>
            <a:pPr marL="0" indent="0" algn="just">
              <a:buNone/>
            </a:pPr>
            <a:endParaRPr lang="en-US" sz="2900" dirty="0"/>
          </a:p>
          <a:p>
            <a:pPr algn="just"/>
            <a:r>
              <a:rPr lang="en-US" sz="2900" dirty="0"/>
              <a:t>It provides a communication service where the process is used to exchange the messages. When the communication is simple, we can use only </a:t>
            </a:r>
            <a:r>
              <a:rPr lang="en-US" sz="2900" dirty="0">
                <a:solidFill>
                  <a:srgbClr val="FF0000"/>
                </a:solidFill>
              </a:rPr>
              <a:t>one simple protocol</a:t>
            </a:r>
            <a:r>
              <a:rPr lang="en-US" sz="2900" dirty="0"/>
              <a:t>.</a:t>
            </a:r>
          </a:p>
          <a:p>
            <a:pPr marL="0" indent="0" algn="just">
              <a:buNone/>
            </a:pPr>
            <a:endParaRPr lang="en-US" sz="2900" dirty="0"/>
          </a:p>
          <a:p>
            <a:pPr algn="just"/>
            <a:r>
              <a:rPr lang="en-US" sz="2900" dirty="0"/>
              <a:t>When the communication is </a:t>
            </a:r>
            <a:r>
              <a:rPr lang="en-US" sz="2900" dirty="0">
                <a:solidFill>
                  <a:srgbClr val="FF0000"/>
                </a:solidFill>
              </a:rPr>
              <a:t>complex</a:t>
            </a:r>
            <a:r>
              <a:rPr lang="en-US" sz="2900" dirty="0"/>
              <a:t>, we must divide the task between different layers, so, we </a:t>
            </a:r>
            <a:r>
              <a:rPr lang="en-US" sz="2900" dirty="0">
                <a:solidFill>
                  <a:srgbClr val="FF0000"/>
                </a:solidFill>
              </a:rPr>
              <a:t>need to follow a protocol at each layer,</a:t>
            </a:r>
            <a:r>
              <a:rPr lang="en-US" sz="2900" dirty="0"/>
              <a:t> this technique we used to call protocol layering. This layering allows us to separate the services from the implementation.</a:t>
            </a:r>
          </a:p>
          <a:p>
            <a:pPr marL="0" indent="0" algn="just">
              <a:buNone/>
            </a:pPr>
            <a:endParaRPr lang="en-US" sz="2900" dirty="0"/>
          </a:p>
          <a:p>
            <a:pPr algn="just"/>
            <a:r>
              <a:rPr lang="en-US" sz="2900" dirty="0"/>
              <a:t>Each layer needs to receive a set of services from the lower layer and to give the services to the upper layer. The modification done in any one layer will not affect the other layers.</a:t>
            </a:r>
          </a:p>
          <a:p>
            <a:endParaRPr lang="en-IN" dirty="0"/>
          </a:p>
        </p:txBody>
      </p:sp>
    </p:spTree>
    <p:extLst>
      <p:ext uri="{BB962C8B-B14F-4D97-AF65-F5344CB8AC3E}">
        <p14:creationId xmlns:p14="http://schemas.microsoft.com/office/powerpoint/2010/main" val="23645582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marL="0" indent="0" algn="just">
              <a:buNone/>
            </a:pPr>
            <a:r>
              <a:rPr lang="en-US" sz="2400" dirty="0"/>
              <a:t>The basic elements of the layered architecture are as follows −</a:t>
            </a:r>
          </a:p>
          <a:p>
            <a:pPr marL="0" indent="0" algn="just">
              <a:buNone/>
            </a:pPr>
            <a:endParaRPr lang="en-US" sz="2400" dirty="0"/>
          </a:p>
          <a:p>
            <a:pPr algn="just"/>
            <a:r>
              <a:rPr lang="en-US" sz="2400" b="1" dirty="0"/>
              <a:t>Service − </a:t>
            </a:r>
            <a:r>
              <a:rPr lang="en-US" sz="2400" dirty="0"/>
              <a:t>Set of actions or services provided from one layer to the higher layer.</a:t>
            </a:r>
          </a:p>
          <a:p>
            <a:pPr algn="just"/>
            <a:endParaRPr lang="en-US" sz="2400" dirty="0"/>
          </a:p>
          <a:p>
            <a:pPr algn="just"/>
            <a:r>
              <a:rPr lang="en-US" sz="2400" b="1" dirty="0"/>
              <a:t>Protocol − </a:t>
            </a:r>
            <a:r>
              <a:rPr lang="en-US" sz="2400" dirty="0"/>
              <a:t>It defines a set of rules where a layer uses to exchange the information with its peer entity. It is concerned about both the contents and order of the messages used.</a:t>
            </a:r>
          </a:p>
          <a:p>
            <a:pPr algn="just"/>
            <a:endParaRPr lang="en-US" sz="2400" dirty="0"/>
          </a:p>
          <a:p>
            <a:pPr algn="just"/>
            <a:r>
              <a:rPr lang="en-US" sz="2400" b="1" dirty="0"/>
              <a:t>Interface − </a:t>
            </a:r>
            <a:r>
              <a:rPr lang="en-US" sz="2400" dirty="0"/>
              <a:t>It is a way through that the message is transferred from one layer to another layer.</a:t>
            </a:r>
          </a:p>
          <a:p>
            <a:endParaRPr lang="en-IN" dirty="0"/>
          </a:p>
        </p:txBody>
      </p:sp>
    </p:spTree>
    <p:extLst>
      <p:ext uri="{BB962C8B-B14F-4D97-AF65-F5344CB8AC3E}">
        <p14:creationId xmlns:p14="http://schemas.microsoft.com/office/powerpoint/2010/main" val="6220808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marL="0" indent="0" algn="just">
              <a:buNone/>
            </a:pPr>
            <a:r>
              <a:rPr lang="en-US" sz="2400" dirty="0"/>
              <a:t>The reasons for using layered protocols are explained below −</a:t>
            </a:r>
          </a:p>
          <a:p>
            <a:pPr marL="0" indent="0" algn="just">
              <a:buNone/>
            </a:pPr>
            <a:endParaRPr lang="en-US" sz="2400" dirty="0"/>
          </a:p>
          <a:p>
            <a:pPr algn="just"/>
            <a:r>
              <a:rPr lang="en-US" sz="2400" dirty="0"/>
              <a:t>Layering of protocols </a:t>
            </a:r>
            <a:r>
              <a:rPr lang="en-US" sz="2400" dirty="0">
                <a:solidFill>
                  <a:srgbClr val="FF0000"/>
                </a:solidFill>
              </a:rPr>
              <a:t>provides well-defined interfaces </a:t>
            </a:r>
            <a:r>
              <a:rPr lang="en-US" sz="2400" dirty="0"/>
              <a:t>between the layers, so that a change in one layer does not affect an adjacent layer.</a:t>
            </a:r>
          </a:p>
          <a:p>
            <a:pPr marL="0" indent="0" algn="just">
              <a:buNone/>
            </a:pPr>
            <a:endParaRPr lang="en-US" sz="2400" dirty="0"/>
          </a:p>
          <a:p>
            <a:pPr algn="just"/>
            <a:r>
              <a:rPr lang="en-US" sz="2400" dirty="0"/>
              <a:t>The protocols of a network are extremely complicated and designing them in layers makes their implementation more feasible.</a:t>
            </a:r>
          </a:p>
          <a:p>
            <a:pPr algn="just"/>
            <a:endParaRPr lang="en-IN" sz="2400" dirty="0"/>
          </a:p>
        </p:txBody>
      </p:sp>
    </p:spTree>
    <p:extLst>
      <p:ext uri="{BB962C8B-B14F-4D97-AF65-F5344CB8AC3E}">
        <p14:creationId xmlns:p14="http://schemas.microsoft.com/office/powerpoint/2010/main" val="3298521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marL="0" indent="0" algn="just">
              <a:buNone/>
            </a:pPr>
            <a:r>
              <a:rPr lang="en-US" sz="2600" dirty="0"/>
              <a:t>The advantages of layered protocols are as follows −</a:t>
            </a:r>
          </a:p>
          <a:p>
            <a:pPr marL="0" indent="0" algn="just">
              <a:buNone/>
            </a:pPr>
            <a:endParaRPr lang="en-US" sz="2600" dirty="0"/>
          </a:p>
          <a:p>
            <a:pPr algn="just"/>
            <a:r>
              <a:rPr lang="en-US" sz="2600" dirty="0"/>
              <a:t>Assists in protocol style, as a result of protocols that operate at a particular layer have outlined information that they work and a defined interface to the layers on top of and below.</a:t>
            </a:r>
          </a:p>
          <a:p>
            <a:pPr marL="0" indent="0" algn="just">
              <a:buNone/>
            </a:pPr>
            <a:endParaRPr lang="en-US" sz="2600" dirty="0"/>
          </a:p>
          <a:p>
            <a:pPr algn="just"/>
            <a:r>
              <a:rPr lang="en-US" sz="2600" dirty="0"/>
              <a:t>Prevents technology or capability changes in one layer from touching different layers above and below.</a:t>
            </a:r>
          </a:p>
          <a:p>
            <a:pPr marL="0" indent="0" algn="just">
              <a:buNone/>
            </a:pPr>
            <a:endParaRPr lang="en-US" sz="2600" dirty="0"/>
          </a:p>
          <a:p>
            <a:pPr algn="just"/>
            <a:r>
              <a:rPr lang="en-US" sz="2600" dirty="0"/>
              <a:t>Provides a typical language to explain networking functions and capabilities.</a:t>
            </a:r>
          </a:p>
          <a:p>
            <a:endParaRPr lang="en-IN" dirty="0"/>
          </a:p>
        </p:txBody>
      </p:sp>
    </p:spTree>
    <p:extLst>
      <p:ext uri="{BB962C8B-B14F-4D97-AF65-F5344CB8AC3E}">
        <p14:creationId xmlns:p14="http://schemas.microsoft.com/office/powerpoint/2010/main" val="113359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09600"/>
            <a:ext cx="8305800" cy="2862322"/>
          </a:xfrm>
          <a:prstGeom prst="rect">
            <a:avLst/>
          </a:prstGeom>
        </p:spPr>
        <p:txBody>
          <a:bodyPr wrap="square">
            <a:spAutoFit/>
          </a:bodyPr>
          <a:lstStyle/>
          <a:p>
            <a:endParaRPr lang="en-US" b="1" dirty="0">
              <a:solidFill>
                <a:srgbClr val="FF0000"/>
              </a:solidFill>
            </a:endParaRPr>
          </a:p>
          <a:p>
            <a:r>
              <a:rPr lang="en-US" b="1" dirty="0">
                <a:solidFill>
                  <a:srgbClr val="FF0000"/>
                </a:solidFill>
              </a:rPr>
              <a:t>Interactive Entertainment</a:t>
            </a:r>
          </a:p>
          <a:p>
            <a:endParaRPr lang="en-US" dirty="0"/>
          </a:p>
          <a:p>
            <a:r>
              <a:rPr lang="en-US" dirty="0"/>
              <a:t>Interactive entertainment includes the following −</a:t>
            </a:r>
          </a:p>
          <a:p>
            <a:endParaRPr lang="en-US" b="1" dirty="0"/>
          </a:p>
          <a:p>
            <a:r>
              <a:rPr lang="en-US" b="1" dirty="0"/>
              <a:t>Video on Demand</a:t>
            </a:r>
            <a:r>
              <a:rPr lang="en-US" dirty="0"/>
              <a:t> − It is feasible to choose any movie and displayed it on your screen.</a:t>
            </a:r>
          </a:p>
          <a:p>
            <a:endParaRPr lang="en-US" dirty="0"/>
          </a:p>
          <a:p>
            <a:r>
              <a:rPr lang="en-US" b="1" dirty="0"/>
              <a:t>Game Playing</a:t>
            </a:r>
            <a:r>
              <a:rPr lang="en-US" dirty="0"/>
              <a:t> − You can enjoy </a:t>
            </a:r>
            <a:r>
              <a:rPr lang="en-US" dirty="0" err="1"/>
              <a:t>multiperson</a:t>
            </a:r>
            <a:r>
              <a:rPr lang="en-US" dirty="0"/>
              <a:t> real-time simulation games.</a:t>
            </a:r>
          </a:p>
          <a:p>
            <a:endParaRPr lang="en-US" dirty="0"/>
          </a:p>
          <a:p>
            <a:r>
              <a:rPr lang="en-US" dirty="0"/>
              <a:t>It can participate in live TV </a:t>
            </a:r>
            <a:r>
              <a:rPr lang="en-US" dirty="0" err="1"/>
              <a:t>programmes</a:t>
            </a:r>
            <a:r>
              <a:rPr lang="en-US" dirty="0"/>
              <a:t> like quiz, contest, discussion, etc.</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Autofit/>
          </a:bodyPr>
          <a:lstStyle/>
          <a:p>
            <a:pPr marL="0" indent="0" algn="just">
              <a:buNone/>
            </a:pPr>
            <a:r>
              <a:rPr lang="en-US" sz="2400" dirty="0"/>
              <a:t>The disadvantages of layered protocols are as follows −</a:t>
            </a:r>
          </a:p>
          <a:p>
            <a:pPr algn="just"/>
            <a:r>
              <a:rPr lang="en-US" sz="2400" dirty="0"/>
              <a:t>The main disadvantages of layered systems consist primarily of overhead each in computation and in message headers caused by the abstraction barriers between layers. </a:t>
            </a:r>
          </a:p>
          <a:p>
            <a:pPr marL="0" indent="0" algn="just">
              <a:buNone/>
            </a:pPr>
            <a:endParaRPr lang="en-US" sz="2400" dirty="0"/>
          </a:p>
          <a:p>
            <a:pPr algn="just"/>
            <a:r>
              <a:rPr lang="en-US" sz="2400" dirty="0"/>
              <a:t>The upper-level layers cannot see what is within the lower layers, implying that an application cannot correct where in an exceedingly connection a problem is or precisely what the matter is.</a:t>
            </a:r>
          </a:p>
          <a:p>
            <a:pPr algn="just"/>
            <a:endParaRPr lang="en-US" sz="2400" dirty="0"/>
          </a:p>
          <a:p>
            <a:pPr algn="just"/>
            <a:r>
              <a:rPr lang="en-US" sz="2400" dirty="0"/>
              <a:t>The higher-level layers cannot control all aspects of the lower layers, so that they cannot modify the transfer system if helpful (like controlling windowing, header compression, CRC/parity checking, et cetera), nor specify routing, and should rely on the lower protocols operating, and cannot specify alternatives when there are issues.</a:t>
            </a:r>
          </a:p>
          <a:p>
            <a:pPr algn="just"/>
            <a:endParaRPr lang="en-IN" sz="2400" dirty="0"/>
          </a:p>
        </p:txBody>
      </p:sp>
    </p:spTree>
    <p:extLst>
      <p:ext uri="{BB962C8B-B14F-4D97-AF65-F5344CB8AC3E}">
        <p14:creationId xmlns:p14="http://schemas.microsoft.com/office/powerpoint/2010/main" val="2340601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493713" y="1130299"/>
            <a:ext cx="8229600" cy="4525963"/>
          </a:xfrm>
        </p:spPr>
        <p:txBody>
          <a:bodyPr>
            <a:normAutofit fontScale="92500" lnSpcReduction="20000"/>
          </a:bodyPr>
          <a:lstStyle/>
          <a:p>
            <a:pPr eaLnBrk="1" hangingPunct="1"/>
            <a:r>
              <a:rPr lang="en-US" dirty="0">
                <a:cs typeface="Arial" pitchFamily="34" charset="0"/>
              </a:rPr>
              <a:t> Protocol Hierarchies</a:t>
            </a:r>
          </a:p>
          <a:p>
            <a:pPr lvl="1" eaLnBrk="1" hangingPunct="1"/>
            <a:r>
              <a:rPr lang="en-US" dirty="0">
                <a:cs typeface="Arial" pitchFamily="34" charset="0"/>
              </a:rPr>
              <a:t>Layers,</a:t>
            </a:r>
          </a:p>
          <a:p>
            <a:pPr lvl="2">
              <a:spcBef>
                <a:spcPct val="0"/>
              </a:spcBef>
              <a:buFontTx/>
              <a:buNone/>
            </a:pPr>
            <a:r>
              <a:rPr lang="en-US" dirty="0">
                <a:cs typeface="Arial" pitchFamily="34" charset="0"/>
              </a:rPr>
              <a:t>Important that each</a:t>
            </a:r>
          </a:p>
          <a:p>
            <a:pPr lvl="2">
              <a:spcBef>
                <a:spcPct val="0"/>
              </a:spcBef>
              <a:buFontTx/>
              <a:buNone/>
            </a:pPr>
            <a:r>
              <a:rPr lang="en-US" dirty="0">
                <a:cs typeface="Arial" pitchFamily="34" charset="0"/>
              </a:rPr>
              <a:t>layer perform specific </a:t>
            </a:r>
          </a:p>
          <a:p>
            <a:pPr lvl="2">
              <a:spcBef>
                <a:spcPct val="0"/>
              </a:spcBef>
              <a:buFontTx/>
              <a:buNone/>
            </a:pPr>
            <a:r>
              <a:rPr lang="en-US" dirty="0">
                <a:cs typeface="Arial" pitchFamily="34" charset="0"/>
              </a:rPr>
              <a:t>actions.</a:t>
            </a:r>
          </a:p>
          <a:p>
            <a:pPr lvl="1" eaLnBrk="1" hangingPunct="1"/>
            <a:endParaRPr lang="en-US" dirty="0">
              <a:cs typeface="Arial" pitchFamily="34" charset="0"/>
            </a:endParaRPr>
          </a:p>
          <a:p>
            <a:pPr lvl="1" eaLnBrk="1" hangingPunct="1"/>
            <a:r>
              <a:rPr lang="en-US" dirty="0">
                <a:cs typeface="Arial" pitchFamily="34" charset="0"/>
              </a:rPr>
              <a:t>protocols,</a:t>
            </a:r>
          </a:p>
          <a:p>
            <a:pPr lvl="1" eaLnBrk="1" hangingPunct="1"/>
            <a:endParaRPr lang="en-US" dirty="0">
              <a:cs typeface="Arial" pitchFamily="34" charset="0"/>
            </a:endParaRPr>
          </a:p>
          <a:p>
            <a:pPr lvl="1" eaLnBrk="1" hangingPunct="1"/>
            <a:r>
              <a:rPr lang="en-US" dirty="0">
                <a:cs typeface="Arial" pitchFamily="34" charset="0"/>
              </a:rPr>
              <a:t>Interfaces</a:t>
            </a:r>
          </a:p>
          <a:p>
            <a:pPr lvl="2">
              <a:spcBef>
                <a:spcPct val="0"/>
              </a:spcBef>
              <a:buFontTx/>
              <a:buNone/>
            </a:pPr>
            <a:r>
              <a:rPr lang="en-US" dirty="0">
                <a:cs typeface="Arial" pitchFamily="34" charset="0"/>
              </a:rPr>
              <a:t>Defines the services </a:t>
            </a:r>
          </a:p>
          <a:p>
            <a:pPr lvl="2">
              <a:spcBef>
                <a:spcPct val="0"/>
              </a:spcBef>
              <a:buFontTx/>
              <a:buNone/>
            </a:pPr>
            <a:r>
              <a:rPr lang="en-US" dirty="0">
                <a:cs typeface="Arial" pitchFamily="34" charset="0"/>
              </a:rPr>
              <a:t>That one layer offers </a:t>
            </a:r>
          </a:p>
          <a:p>
            <a:pPr lvl="2">
              <a:spcBef>
                <a:spcPct val="0"/>
              </a:spcBef>
              <a:buFontTx/>
              <a:buNone/>
            </a:pPr>
            <a:r>
              <a:rPr lang="en-US" dirty="0">
                <a:cs typeface="Arial" pitchFamily="34" charset="0"/>
              </a:rPr>
              <a:t>another (either up</a:t>
            </a:r>
          </a:p>
          <a:p>
            <a:pPr lvl="2">
              <a:spcBef>
                <a:spcPct val="0"/>
              </a:spcBef>
              <a:buFontTx/>
              <a:buNone/>
            </a:pPr>
            <a:r>
              <a:rPr lang="en-US" dirty="0">
                <a:cs typeface="Arial" pitchFamily="34" charset="0"/>
              </a:rPr>
              <a:t> or down.) </a:t>
            </a:r>
          </a:p>
          <a:p>
            <a:pPr lvl="1" eaLnBrk="1" hangingPunct="1"/>
            <a:endParaRPr lang="en-US" dirty="0">
              <a:solidFill>
                <a:srgbClr val="000099"/>
              </a:solidFill>
              <a:latin typeface="Verdana" pitchFamily="34" charset="0"/>
              <a:cs typeface="Arial" pitchFamily="34" charset="0"/>
            </a:endParaRPr>
          </a:p>
          <a:p>
            <a:pPr eaLnBrk="1" hangingPunct="1"/>
            <a:endParaRPr lang="en-US" dirty="0">
              <a:cs typeface="Arial" pitchFamily="34" charset="0"/>
            </a:endParaRPr>
          </a:p>
        </p:txBody>
      </p:sp>
      <p:pic>
        <p:nvPicPr>
          <p:cNvPr id="10244" name="Picture 4" descr="1-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389062"/>
            <a:ext cx="4879975"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Line 5"/>
          <p:cNvSpPr>
            <a:spLocks noChangeShapeType="1"/>
          </p:cNvSpPr>
          <p:nvPr/>
        </p:nvSpPr>
        <p:spPr bwMode="auto">
          <a:xfrm>
            <a:off x="2411413" y="1989138"/>
            <a:ext cx="2736850" cy="144462"/>
          </a:xfrm>
          <a:prstGeom prst="line">
            <a:avLst/>
          </a:prstGeom>
          <a:noFill/>
          <a:ln w="127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246" name="Freeform 7"/>
          <p:cNvSpPr>
            <a:spLocks/>
          </p:cNvSpPr>
          <p:nvPr/>
        </p:nvSpPr>
        <p:spPr bwMode="auto">
          <a:xfrm>
            <a:off x="2700338" y="3141663"/>
            <a:ext cx="3816350" cy="503237"/>
          </a:xfrm>
          <a:custGeom>
            <a:avLst/>
            <a:gdLst>
              <a:gd name="T0" fmla="*/ 0 w 1814"/>
              <a:gd name="T1" fmla="*/ 2147483647 h 687"/>
              <a:gd name="T2" fmla="*/ 2147483647 w 1814"/>
              <a:gd name="T3" fmla="*/ 2147483647 h 687"/>
              <a:gd name="T4" fmla="*/ 2147483647 w 1814"/>
              <a:gd name="T5" fmla="*/ 2147483647 h 687"/>
              <a:gd name="T6" fmla="*/ 2147483647 w 1814"/>
              <a:gd name="T7" fmla="*/ 2147483647 h 6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14" h="687">
                <a:moveTo>
                  <a:pt x="0" y="687"/>
                </a:moveTo>
                <a:cubicBezTo>
                  <a:pt x="268" y="441"/>
                  <a:pt x="537" y="196"/>
                  <a:pt x="771" y="98"/>
                </a:cubicBezTo>
                <a:cubicBezTo>
                  <a:pt x="1005" y="0"/>
                  <a:pt x="1232" y="68"/>
                  <a:pt x="1406" y="98"/>
                </a:cubicBezTo>
                <a:cubicBezTo>
                  <a:pt x="1580" y="128"/>
                  <a:pt x="1697" y="203"/>
                  <a:pt x="1814" y="279"/>
                </a:cubicBezTo>
              </a:path>
            </a:pathLst>
          </a:custGeom>
          <a:noFill/>
          <a:ln w="15875">
            <a:solidFill>
              <a:srgbClr val="00008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247" name="Line 8"/>
          <p:cNvSpPr>
            <a:spLocks noChangeShapeType="1"/>
          </p:cNvSpPr>
          <p:nvPr/>
        </p:nvSpPr>
        <p:spPr bwMode="auto">
          <a:xfrm flipV="1">
            <a:off x="2843213" y="4149725"/>
            <a:ext cx="1081087" cy="358775"/>
          </a:xfrm>
          <a:prstGeom prst="line">
            <a:avLst/>
          </a:prstGeom>
          <a:noFill/>
          <a:ln w="12700">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723479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fontAlgn="auto" hangingPunct="1">
              <a:spcAft>
                <a:spcPts val="0"/>
              </a:spcAft>
              <a:defRPr/>
            </a:pPr>
            <a:r>
              <a:rPr lang="en-US" sz="3600" dirty="0">
                <a:solidFill>
                  <a:srgbClr val="FF0000"/>
                </a:solidFill>
              </a:rPr>
              <a:t>Reference Models (1)</a:t>
            </a:r>
          </a:p>
        </p:txBody>
      </p:sp>
      <p:sp>
        <p:nvSpPr>
          <p:cNvPr id="57347" name="Rectangle 3"/>
          <p:cNvSpPr>
            <a:spLocks noGrp="1" noChangeArrowheads="1"/>
          </p:cNvSpPr>
          <p:nvPr>
            <p:ph idx="1"/>
          </p:nvPr>
        </p:nvSpPr>
        <p:spPr/>
        <p:txBody>
          <a:bodyPr rtlCol="0">
            <a:normAutofit fontScale="85000" lnSpcReduction="20000"/>
          </a:bodyPr>
          <a:lstStyle/>
          <a:p>
            <a:pPr marL="182880" indent="-182880" algn="just" eaLnBrk="1" fontAlgn="auto" hangingPunct="1">
              <a:spcAft>
                <a:spcPts val="0"/>
              </a:spcAft>
              <a:defRPr/>
            </a:pPr>
            <a:r>
              <a:rPr lang="en-US" dirty="0"/>
              <a:t> There are two competing models for how the software is layered.  These are the </a:t>
            </a:r>
            <a:r>
              <a:rPr lang="en-US" dirty="0">
                <a:solidFill>
                  <a:srgbClr val="FF0066"/>
                </a:solidFill>
              </a:rPr>
              <a:t>OSI</a:t>
            </a:r>
            <a:r>
              <a:rPr lang="en-US" dirty="0"/>
              <a:t> and the </a:t>
            </a:r>
            <a:r>
              <a:rPr lang="en-US" dirty="0">
                <a:solidFill>
                  <a:srgbClr val="FF0066"/>
                </a:solidFill>
              </a:rPr>
              <a:t>TCP</a:t>
            </a:r>
            <a:r>
              <a:rPr lang="en-US" dirty="0"/>
              <a:t> models.  </a:t>
            </a:r>
          </a:p>
          <a:p>
            <a:pPr marL="182880" indent="-182880" algn="just" eaLnBrk="1" fontAlgn="auto" hangingPunct="1">
              <a:spcAft>
                <a:spcPts val="0"/>
              </a:spcAft>
              <a:defRPr/>
            </a:pPr>
            <a:endParaRPr lang="en-US" dirty="0"/>
          </a:p>
          <a:p>
            <a:pPr marL="182880" indent="-182880" algn="just" eaLnBrk="1" fontAlgn="auto" hangingPunct="1">
              <a:spcAft>
                <a:spcPts val="0"/>
              </a:spcAft>
              <a:defRPr/>
            </a:pPr>
            <a:r>
              <a:rPr lang="en-US" b="1" dirty="0"/>
              <a:t> OSI (Open Systems Interconnection)</a:t>
            </a:r>
          </a:p>
          <a:p>
            <a:pPr lvl="1" indent="-182880" algn="just" eaLnBrk="1" fontAlgn="auto" hangingPunct="1">
              <a:spcAft>
                <a:spcPts val="0"/>
              </a:spcAft>
              <a:defRPr/>
            </a:pPr>
            <a:r>
              <a:rPr lang="en-US" dirty="0"/>
              <a:t>Developed by ISO (International Standards Organization)</a:t>
            </a:r>
          </a:p>
          <a:p>
            <a:pPr lvl="1" indent="-182880" algn="just" eaLnBrk="1" fontAlgn="auto" hangingPunct="1">
              <a:spcAft>
                <a:spcPts val="0"/>
              </a:spcAft>
              <a:defRPr/>
            </a:pPr>
            <a:r>
              <a:rPr lang="en-US" dirty="0"/>
              <a:t>7 layers</a:t>
            </a:r>
          </a:p>
          <a:p>
            <a:pPr lvl="1" indent="-182880" algn="just" eaLnBrk="1" fontAlgn="auto" hangingPunct="1">
              <a:spcAft>
                <a:spcPts val="0"/>
              </a:spcAft>
              <a:defRPr/>
            </a:pPr>
            <a:endParaRPr lang="en-US" dirty="0"/>
          </a:p>
          <a:p>
            <a:pPr marL="182880" indent="-182880" algn="just" eaLnBrk="1" fontAlgn="auto" hangingPunct="1">
              <a:spcAft>
                <a:spcPts val="0"/>
              </a:spcAft>
              <a:defRPr/>
            </a:pPr>
            <a:r>
              <a:rPr lang="en-US" b="1" dirty="0"/>
              <a:t> TCP (Transfer Control Protocol)</a:t>
            </a:r>
          </a:p>
          <a:p>
            <a:pPr lvl="1" indent="-182880" algn="just" eaLnBrk="1" fontAlgn="auto" hangingPunct="1">
              <a:spcAft>
                <a:spcPts val="0"/>
              </a:spcAft>
              <a:defRPr/>
            </a:pPr>
            <a:r>
              <a:rPr lang="en-US" b="1" dirty="0"/>
              <a:t> </a:t>
            </a:r>
            <a:r>
              <a:rPr lang="en-US" dirty="0"/>
              <a:t>Used in the </a:t>
            </a:r>
            <a:r>
              <a:rPr lang="en-US" dirty="0">
                <a:effectLst>
                  <a:outerShdw blurRad="38100" dist="38100" dir="2700000" algn="tl">
                    <a:srgbClr val="C0C0C0"/>
                  </a:outerShdw>
                </a:effectLst>
              </a:rPr>
              <a:t>Arpanet</a:t>
            </a:r>
            <a:r>
              <a:rPr lang="en-US" dirty="0"/>
              <a:t> and in the </a:t>
            </a:r>
            <a:r>
              <a:rPr lang="en-US" dirty="0">
                <a:solidFill>
                  <a:srgbClr val="FF0066"/>
                </a:solidFill>
              </a:rPr>
              <a:t>Internet</a:t>
            </a:r>
            <a:r>
              <a:rPr lang="en-US" dirty="0"/>
              <a:t>. Common mechanism that is surpassing the OSI Model.  </a:t>
            </a:r>
          </a:p>
          <a:p>
            <a:pPr lvl="1" indent="-182880" algn="just" eaLnBrk="1" fontAlgn="auto" hangingPunct="1">
              <a:spcAft>
                <a:spcPts val="0"/>
              </a:spcAft>
              <a:defRPr/>
            </a:pPr>
            <a:r>
              <a:rPr lang="en-US" dirty="0"/>
              <a:t> 4 layers</a:t>
            </a:r>
          </a:p>
          <a:p>
            <a:pPr marL="182880" indent="-182880" eaLnBrk="1" fontAlgn="auto" hangingPunct="1">
              <a:spcAft>
                <a:spcPts val="0"/>
              </a:spcAft>
              <a:defRPr/>
            </a:pPr>
            <a:endParaRPr lang="en-US" b="1" dirty="0"/>
          </a:p>
          <a:p>
            <a:pPr marL="182880" indent="-182880" fontAlgn="auto">
              <a:spcBef>
                <a:spcPct val="0"/>
              </a:spcBef>
              <a:spcAft>
                <a:spcPts val="0"/>
              </a:spcAft>
              <a:buFontTx/>
              <a:buNone/>
              <a:defRPr/>
            </a:pPr>
            <a:endParaRPr lang="en-US" b="1" dirty="0"/>
          </a:p>
        </p:txBody>
      </p:sp>
    </p:spTree>
    <p:extLst>
      <p:ext uri="{BB962C8B-B14F-4D97-AF65-F5344CB8AC3E}">
        <p14:creationId xmlns:p14="http://schemas.microsoft.com/office/powerpoint/2010/main" val="4269013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pPr eaLnBrk="1" fontAlgn="auto" hangingPunct="1">
              <a:spcAft>
                <a:spcPts val="0"/>
              </a:spcAft>
              <a:defRPr/>
            </a:pPr>
            <a:r>
              <a:rPr lang="en-US" sz="3600" dirty="0">
                <a:solidFill>
                  <a:srgbClr val="FF0000"/>
                </a:solidFill>
              </a:rPr>
              <a:t>Reference Models (2)</a:t>
            </a:r>
          </a:p>
        </p:txBody>
      </p:sp>
      <p:pic>
        <p:nvPicPr>
          <p:cNvPr id="29699" name="Picture 4" descr="1-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628775"/>
            <a:ext cx="7148512"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8876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pPr eaLnBrk="1" fontAlgn="auto" hangingPunct="1">
              <a:spcAft>
                <a:spcPts val="0"/>
              </a:spcAft>
              <a:defRPr/>
            </a:pPr>
            <a:r>
              <a:rPr lang="en-US" sz="3600" dirty="0">
                <a:solidFill>
                  <a:srgbClr val="FF0000"/>
                </a:solidFill>
              </a:rPr>
              <a:t>OSI Reference Model (1)</a:t>
            </a:r>
          </a:p>
        </p:txBody>
      </p:sp>
      <p:sp>
        <p:nvSpPr>
          <p:cNvPr id="30723" name="Rectangle 3"/>
          <p:cNvSpPr>
            <a:spLocks noGrp="1" noChangeArrowheads="1"/>
          </p:cNvSpPr>
          <p:nvPr>
            <p:ph idx="1"/>
          </p:nvPr>
        </p:nvSpPr>
        <p:spPr/>
        <p:txBody>
          <a:bodyPr/>
          <a:lstStyle/>
          <a:p>
            <a:pPr algn="just" eaLnBrk="1" hangingPunct="1"/>
            <a:r>
              <a:rPr lang="en-US" dirty="0">
                <a:cs typeface="Arial" pitchFamily="34" charset="0"/>
              </a:rPr>
              <a:t> Principles used to develop OSI Layering:</a:t>
            </a:r>
          </a:p>
          <a:p>
            <a:pPr lvl="1" algn="just" eaLnBrk="1" hangingPunct="1">
              <a:buFont typeface="Wingdings" pitchFamily="2" charset="2"/>
              <a:buNone/>
            </a:pPr>
            <a:r>
              <a:rPr lang="en-US" dirty="0">
                <a:cs typeface="Arial" pitchFamily="34" charset="0"/>
              </a:rPr>
              <a:t>1. Need a layer for each different level of abstraction.</a:t>
            </a:r>
          </a:p>
          <a:p>
            <a:pPr lvl="1" algn="just" eaLnBrk="1" hangingPunct="1">
              <a:buFont typeface="Wingdings" pitchFamily="2" charset="2"/>
              <a:buNone/>
            </a:pPr>
            <a:r>
              <a:rPr lang="en-US" dirty="0">
                <a:cs typeface="Arial" pitchFamily="34" charset="0"/>
              </a:rPr>
              <a:t>2. Each layer performs a well defined function.</a:t>
            </a:r>
          </a:p>
          <a:p>
            <a:pPr lvl="1" algn="just" eaLnBrk="1" hangingPunct="1">
              <a:buFont typeface="Wingdings" pitchFamily="2" charset="2"/>
              <a:buNone/>
            </a:pPr>
            <a:r>
              <a:rPr lang="en-US" dirty="0">
                <a:cs typeface="Arial" pitchFamily="34" charset="0"/>
              </a:rPr>
              <a:t>3. Each layer should be standardizable.</a:t>
            </a:r>
          </a:p>
          <a:p>
            <a:pPr lvl="1" algn="just" eaLnBrk="1" hangingPunct="1">
              <a:buFont typeface="Wingdings" pitchFamily="2" charset="2"/>
              <a:buNone/>
            </a:pPr>
            <a:r>
              <a:rPr lang="en-US" dirty="0">
                <a:cs typeface="Arial" pitchFamily="34" charset="0"/>
              </a:rPr>
              <a:t>4. Layer boundaries should minimize data flow across those boundaries.</a:t>
            </a:r>
          </a:p>
          <a:p>
            <a:pPr lvl="1" algn="just" eaLnBrk="1" hangingPunct="1">
              <a:buFont typeface="Wingdings" pitchFamily="2" charset="2"/>
              <a:buNone/>
            </a:pPr>
            <a:r>
              <a:rPr lang="en-US" dirty="0">
                <a:cs typeface="Arial" pitchFamily="34" charset="0"/>
              </a:rPr>
              <a:t>5. The right number of layers - don't put too many functions together, but not too many layers either.</a:t>
            </a:r>
          </a:p>
          <a:p>
            <a:pPr algn="just">
              <a:spcBef>
                <a:spcPct val="0"/>
              </a:spcBef>
              <a:buFontTx/>
              <a:buNone/>
            </a:pPr>
            <a:endParaRPr lang="en-US" sz="2000" dirty="0">
              <a:cs typeface="Arial" pitchFamily="34" charset="0"/>
            </a:endParaRPr>
          </a:p>
          <a:p>
            <a:pPr>
              <a:spcBef>
                <a:spcPct val="0"/>
              </a:spcBef>
              <a:buFontTx/>
              <a:buNone/>
            </a:pPr>
            <a:endParaRPr lang="en-US" dirty="0">
              <a:cs typeface="Arial" pitchFamily="34" charset="0"/>
            </a:endParaRPr>
          </a:p>
        </p:txBody>
      </p:sp>
    </p:spTree>
    <p:extLst>
      <p:ext uri="{BB962C8B-B14F-4D97-AF65-F5344CB8AC3E}">
        <p14:creationId xmlns:p14="http://schemas.microsoft.com/office/powerpoint/2010/main" val="25655549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533400"/>
            <a:ext cx="8229600" cy="735013"/>
          </a:xfrm>
        </p:spPr>
        <p:txBody>
          <a:bodyPr>
            <a:normAutofit/>
          </a:bodyPr>
          <a:lstStyle/>
          <a:p>
            <a:pPr eaLnBrk="1" fontAlgn="auto" hangingPunct="1">
              <a:spcAft>
                <a:spcPts val="0"/>
              </a:spcAft>
              <a:defRPr/>
            </a:pPr>
            <a:r>
              <a:rPr lang="en-US" sz="3600" dirty="0">
                <a:solidFill>
                  <a:srgbClr val="FF0000"/>
                </a:solidFill>
              </a:rPr>
              <a:t>OSI Reference Model (2)</a:t>
            </a:r>
          </a:p>
        </p:txBody>
      </p:sp>
      <p:pic>
        <p:nvPicPr>
          <p:cNvPr id="31747" name="Picture 5" descr="1-2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7150" y="1196975"/>
            <a:ext cx="6264275"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9612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sz="3600" dirty="0">
                <a:solidFill>
                  <a:srgbClr val="FF0000"/>
                </a:solidFill>
              </a:rPr>
              <a:t>Physical Layer (Layer 1)</a:t>
            </a:r>
          </a:p>
        </p:txBody>
      </p:sp>
      <p:sp>
        <p:nvSpPr>
          <p:cNvPr id="32771" name="Content Placeholder 2"/>
          <p:cNvSpPr>
            <a:spLocks noGrp="1"/>
          </p:cNvSpPr>
          <p:nvPr>
            <p:ph idx="1"/>
          </p:nvPr>
        </p:nvSpPr>
        <p:spPr/>
        <p:txBody>
          <a:bodyPr>
            <a:normAutofit fontScale="85000" lnSpcReduction="20000"/>
          </a:bodyPr>
          <a:lstStyle/>
          <a:p>
            <a:pPr algn="just"/>
            <a:r>
              <a:rPr lang="en-US" dirty="0">
                <a:cs typeface="Arial" pitchFamily="34" charset="0"/>
              </a:rPr>
              <a:t>The lowest layer of the OSI reference model is the physical layer. It is responsible for the actual physical connection between the devices. </a:t>
            </a:r>
          </a:p>
          <a:p>
            <a:pPr algn="just"/>
            <a:endParaRPr lang="en-US" dirty="0">
              <a:cs typeface="Arial" pitchFamily="34" charset="0"/>
            </a:endParaRPr>
          </a:p>
          <a:p>
            <a:pPr algn="just"/>
            <a:r>
              <a:rPr lang="en-US" dirty="0">
                <a:cs typeface="Arial" pitchFamily="34" charset="0"/>
              </a:rPr>
              <a:t>The physical layer contains information in the form of</a:t>
            </a:r>
            <a:r>
              <a:rPr lang="en-US" b="1" dirty="0">
                <a:cs typeface="Arial" pitchFamily="34" charset="0"/>
              </a:rPr>
              <a:t> bits.</a:t>
            </a:r>
            <a:r>
              <a:rPr lang="en-US" dirty="0">
                <a:cs typeface="Arial" pitchFamily="34" charset="0"/>
              </a:rPr>
              <a:t> It is responsible for transmitting individual bits from one node to the next. </a:t>
            </a:r>
          </a:p>
          <a:p>
            <a:pPr algn="just"/>
            <a:endParaRPr lang="en-US" dirty="0">
              <a:cs typeface="Arial" pitchFamily="34" charset="0"/>
            </a:endParaRPr>
          </a:p>
          <a:p>
            <a:pPr algn="just"/>
            <a:r>
              <a:rPr lang="en-US" dirty="0">
                <a:cs typeface="Arial" pitchFamily="34" charset="0"/>
              </a:rPr>
              <a:t>When receiving data, this layer will get the signal received and convert it into 0s and 1s and send them to the Data Link layer, which will put the frame back together.  </a:t>
            </a:r>
            <a:endParaRPr lang="en-IN" dirty="0">
              <a:cs typeface="Arial" pitchFamily="34" charset="0"/>
            </a:endParaRPr>
          </a:p>
        </p:txBody>
      </p:sp>
    </p:spTree>
    <p:extLst>
      <p:ext uri="{BB962C8B-B14F-4D97-AF65-F5344CB8AC3E}">
        <p14:creationId xmlns:p14="http://schemas.microsoft.com/office/powerpoint/2010/main" val="7151881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sz="3600" dirty="0">
                <a:solidFill>
                  <a:srgbClr val="FF0000"/>
                </a:solidFill>
              </a:rPr>
              <a:t>Physical Layer (Layer 1)</a:t>
            </a:r>
          </a:p>
        </p:txBody>
      </p:sp>
      <p:sp>
        <p:nvSpPr>
          <p:cNvPr id="3" name="Content Placeholder 2"/>
          <p:cNvSpPr>
            <a:spLocks noGrp="1"/>
          </p:cNvSpPr>
          <p:nvPr>
            <p:ph idx="1"/>
          </p:nvPr>
        </p:nvSpPr>
        <p:spPr>
          <a:xfrm>
            <a:off x="468313" y="1412875"/>
            <a:ext cx="8229600" cy="4876800"/>
          </a:xfrm>
        </p:spPr>
        <p:txBody>
          <a:bodyPr/>
          <a:lstStyle/>
          <a:p>
            <a:pPr marL="0" indent="0" algn="just">
              <a:buFont typeface="Arial" pitchFamily="34" charset="0"/>
              <a:buNone/>
              <a:defRPr/>
            </a:pPr>
            <a:r>
              <a:rPr lang="en-US" sz="2000" dirty="0"/>
              <a:t>The functions of the physical layer are as follows:  </a:t>
            </a:r>
          </a:p>
          <a:p>
            <a:pPr algn="just">
              <a:defRPr/>
            </a:pPr>
            <a:r>
              <a:rPr lang="en-US" sz="2000" b="1" dirty="0"/>
              <a:t>Bit synchronization:</a:t>
            </a:r>
            <a:r>
              <a:rPr lang="en-US" sz="2000" dirty="0"/>
              <a:t> The physical layer provides the synchronization of the bits by providing a clock. This clock controls both sender and receiver thus providing synchronization at bit level</a:t>
            </a:r>
          </a:p>
          <a:p>
            <a:pPr marL="0" indent="0" algn="just">
              <a:buNone/>
              <a:defRPr/>
            </a:pPr>
            <a:endParaRPr lang="en-US" sz="2000" dirty="0"/>
          </a:p>
          <a:p>
            <a:pPr algn="just">
              <a:defRPr/>
            </a:pPr>
            <a:r>
              <a:rPr lang="en-US" sz="2000" b="1" dirty="0"/>
              <a:t>Bit rate control:</a:t>
            </a:r>
            <a:r>
              <a:rPr lang="en-US" sz="2000" dirty="0"/>
              <a:t> The Physical layer also defines the transmission rate i.e. the number of bits sent per second.</a:t>
            </a:r>
          </a:p>
          <a:p>
            <a:pPr algn="just">
              <a:defRPr/>
            </a:pPr>
            <a:endParaRPr lang="en-US" sz="2000" dirty="0"/>
          </a:p>
          <a:p>
            <a:pPr algn="just">
              <a:defRPr/>
            </a:pPr>
            <a:r>
              <a:rPr lang="en-US" sz="2000" b="1" dirty="0"/>
              <a:t>Physical topologies:</a:t>
            </a:r>
            <a:r>
              <a:rPr lang="en-US" sz="2000" dirty="0"/>
              <a:t> Physical layer specifies the way in which the different, devices/nodes are arranged in a network i.e. bus, star, or mesh topology.</a:t>
            </a:r>
          </a:p>
          <a:p>
            <a:pPr algn="just">
              <a:defRPr/>
            </a:pPr>
            <a:endParaRPr lang="en-US" sz="2000" dirty="0"/>
          </a:p>
          <a:p>
            <a:pPr algn="just">
              <a:defRPr/>
            </a:pPr>
            <a:r>
              <a:rPr lang="en-US" sz="2000" b="1" dirty="0"/>
              <a:t>Transmission mode:</a:t>
            </a:r>
            <a:r>
              <a:rPr lang="en-US" sz="2000" dirty="0"/>
              <a:t> Physical layer also defines the way in which the data flows between the two connected devices. The various transmission modes possible are Simplex, half-duplex and full-duplex.</a:t>
            </a:r>
          </a:p>
          <a:p>
            <a:pPr>
              <a:defRPr/>
            </a:pPr>
            <a:endParaRPr lang="en-IN" dirty="0"/>
          </a:p>
        </p:txBody>
      </p:sp>
    </p:spTree>
    <p:extLst>
      <p:ext uri="{BB962C8B-B14F-4D97-AF65-F5344CB8AC3E}">
        <p14:creationId xmlns:p14="http://schemas.microsoft.com/office/powerpoint/2010/main" val="19412769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sz="3200" dirty="0">
                <a:solidFill>
                  <a:srgbClr val="FF0000"/>
                </a:solidFill>
              </a:rPr>
              <a:t>Physical Layer (Layer 1)</a:t>
            </a:r>
          </a:p>
        </p:txBody>
      </p:sp>
      <p:sp>
        <p:nvSpPr>
          <p:cNvPr id="34819" name="Content Placeholder 2"/>
          <p:cNvSpPr>
            <a:spLocks noGrp="1"/>
          </p:cNvSpPr>
          <p:nvPr>
            <p:ph idx="1"/>
          </p:nvPr>
        </p:nvSpPr>
        <p:spPr/>
        <p:txBody>
          <a:bodyPr/>
          <a:lstStyle/>
          <a:p>
            <a:r>
              <a:rPr lang="en-US">
                <a:cs typeface="Arial" pitchFamily="34" charset="0"/>
              </a:rPr>
              <a:t>Hub, Repeater, Modem, Cables are Physical Layer devices. </a:t>
            </a:r>
          </a:p>
          <a:p>
            <a:endParaRPr lang="en-US">
              <a:cs typeface="Arial" pitchFamily="34" charset="0"/>
            </a:endParaRPr>
          </a:p>
          <a:p>
            <a:r>
              <a:rPr lang="en-US">
                <a:cs typeface="Arial" pitchFamily="34" charset="0"/>
              </a:rPr>
              <a:t> Network Layer, Data Link Layer, and Physical Layer are also known as </a:t>
            </a:r>
            <a:r>
              <a:rPr lang="en-US" b="1">
                <a:cs typeface="Arial" pitchFamily="34" charset="0"/>
              </a:rPr>
              <a:t>Lower Layers</a:t>
            </a:r>
            <a:r>
              <a:rPr lang="en-US">
                <a:cs typeface="Arial" pitchFamily="34" charset="0"/>
              </a:rPr>
              <a:t> or </a:t>
            </a:r>
            <a:r>
              <a:rPr lang="en-US" b="1">
                <a:cs typeface="Arial" pitchFamily="34" charset="0"/>
              </a:rPr>
              <a:t>Hardware Layers</a:t>
            </a:r>
            <a:r>
              <a:rPr lang="en-US">
                <a:cs typeface="Arial" pitchFamily="34" charset="0"/>
              </a:rPr>
              <a:t>.</a:t>
            </a:r>
            <a:endParaRPr lang="en-IN">
              <a:cs typeface="Arial" pitchFamily="34" charset="0"/>
            </a:endParaRPr>
          </a:p>
        </p:txBody>
      </p:sp>
    </p:spTree>
    <p:extLst>
      <p:ext uri="{BB962C8B-B14F-4D97-AF65-F5344CB8AC3E}">
        <p14:creationId xmlns:p14="http://schemas.microsoft.com/office/powerpoint/2010/main" val="32549509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63575"/>
          </a:xfrm>
        </p:spPr>
        <p:txBody>
          <a:bodyPr>
            <a:noAutofit/>
          </a:bodyPr>
          <a:lstStyle/>
          <a:p>
            <a:pPr>
              <a:defRPr/>
            </a:pPr>
            <a:r>
              <a:rPr lang="en-US" sz="3600" dirty="0">
                <a:solidFill>
                  <a:srgbClr val="FF0000"/>
                </a:solidFill>
              </a:rPr>
              <a:t>Data Link Layer (DLL) (Layer 2) </a:t>
            </a:r>
            <a:br>
              <a:rPr lang="en-US" sz="3600" dirty="0">
                <a:solidFill>
                  <a:srgbClr val="FF0000"/>
                </a:solidFill>
              </a:rPr>
            </a:br>
            <a:endParaRPr lang="en-IN" sz="3600" dirty="0">
              <a:solidFill>
                <a:srgbClr val="FF0000"/>
              </a:solidFill>
            </a:endParaRPr>
          </a:p>
        </p:txBody>
      </p:sp>
      <p:sp>
        <p:nvSpPr>
          <p:cNvPr id="35843" name="Content Placeholder 2"/>
          <p:cNvSpPr>
            <a:spLocks noGrp="1"/>
          </p:cNvSpPr>
          <p:nvPr>
            <p:ph idx="1"/>
          </p:nvPr>
        </p:nvSpPr>
        <p:spPr>
          <a:xfrm>
            <a:off x="468313" y="1125538"/>
            <a:ext cx="8229600" cy="4876800"/>
          </a:xfrm>
        </p:spPr>
        <p:txBody>
          <a:bodyPr>
            <a:normAutofit lnSpcReduction="10000"/>
          </a:bodyPr>
          <a:lstStyle/>
          <a:p>
            <a:pPr algn="just"/>
            <a:r>
              <a:rPr lang="en-US" dirty="0">
                <a:cs typeface="Arial" pitchFamily="34" charset="0"/>
              </a:rPr>
              <a:t>The data link layer is responsible for the node-to-node delivery of the message. </a:t>
            </a:r>
          </a:p>
          <a:p>
            <a:pPr algn="just"/>
            <a:endParaRPr lang="en-US" dirty="0">
              <a:cs typeface="Arial" pitchFamily="34" charset="0"/>
            </a:endParaRPr>
          </a:p>
          <a:p>
            <a:pPr algn="just"/>
            <a:r>
              <a:rPr lang="en-US" dirty="0">
                <a:cs typeface="Arial" pitchFamily="34" charset="0"/>
              </a:rPr>
              <a:t>The main function of this layer is to make sure data transfer is error-free from one node to another, over the physical layer. </a:t>
            </a:r>
          </a:p>
          <a:p>
            <a:pPr algn="just"/>
            <a:endParaRPr lang="en-US" dirty="0">
              <a:cs typeface="Arial" pitchFamily="34" charset="0"/>
            </a:endParaRPr>
          </a:p>
          <a:p>
            <a:pPr algn="just"/>
            <a:r>
              <a:rPr lang="en-US" dirty="0">
                <a:cs typeface="Arial" pitchFamily="34" charset="0"/>
              </a:rPr>
              <a:t>When a packet arrives in a network, it is the responsibility of DLL to transmit it to the Host using its MAC address. </a:t>
            </a:r>
            <a:endParaRPr lang="en-IN" dirty="0">
              <a:cs typeface="Arial" pitchFamily="34" charset="0"/>
            </a:endParaRPr>
          </a:p>
        </p:txBody>
      </p:sp>
    </p:spTree>
    <p:extLst>
      <p:ext uri="{BB962C8B-B14F-4D97-AF65-F5344CB8AC3E}">
        <p14:creationId xmlns:p14="http://schemas.microsoft.com/office/powerpoint/2010/main" val="424593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301-BA08-3E2F-01E6-DCD79C9E31C6}"/>
              </a:ext>
            </a:extLst>
          </p:cNvPr>
          <p:cNvSpPr>
            <a:spLocks noGrp="1"/>
          </p:cNvSpPr>
          <p:nvPr>
            <p:ph type="title"/>
          </p:nvPr>
        </p:nvSpPr>
        <p:spPr>
          <a:xfrm>
            <a:off x="457200" y="-24618"/>
            <a:ext cx="8229600" cy="1143000"/>
          </a:xfrm>
        </p:spPr>
        <p:txBody>
          <a:bodyPr>
            <a:normAutofit/>
          </a:bodyPr>
          <a:lstStyle/>
          <a:p>
            <a:r>
              <a:rPr lang="en-US" sz="3600" dirty="0">
                <a:solidFill>
                  <a:srgbClr val="FF0000"/>
                </a:solidFill>
              </a:rPr>
              <a:t>Network Hardware(Categories of Network</a:t>
            </a:r>
            <a:r>
              <a:rPr lang="en-US" sz="3600" dirty="0">
                <a:solidFill>
                  <a:srgbClr val="C00000"/>
                </a:solidFill>
              </a:rPr>
              <a:t>)</a:t>
            </a:r>
            <a:endParaRPr lang="en-US" sz="3600" dirty="0"/>
          </a:p>
        </p:txBody>
      </p:sp>
      <p:sp>
        <p:nvSpPr>
          <p:cNvPr id="3" name="Content Placeholder 2">
            <a:extLst>
              <a:ext uri="{FF2B5EF4-FFF2-40B4-BE49-F238E27FC236}">
                <a16:creationId xmlns:a16="http://schemas.microsoft.com/office/drawing/2014/main" id="{EF5C4241-0121-CB51-16F2-ABAC447DBDE4}"/>
              </a:ext>
            </a:extLst>
          </p:cNvPr>
          <p:cNvSpPr>
            <a:spLocks noGrp="1"/>
          </p:cNvSpPr>
          <p:nvPr>
            <p:ph idx="1"/>
          </p:nvPr>
        </p:nvSpPr>
        <p:spPr>
          <a:xfrm>
            <a:off x="433754" y="1166018"/>
            <a:ext cx="8229600" cy="4525963"/>
          </a:xfrm>
        </p:spPr>
        <p:txBody>
          <a:bodyPr>
            <a:noAutofit/>
          </a:bodyPr>
          <a:lstStyle/>
          <a:p>
            <a:pPr marL="0" indent="0">
              <a:buNone/>
            </a:pPr>
            <a:r>
              <a:rPr lang="en-IN" sz="2400" b="1" dirty="0"/>
              <a:t>Technical issues involved in Network design</a:t>
            </a:r>
            <a:endParaRPr lang="en-IN" sz="2400" dirty="0"/>
          </a:p>
          <a:p>
            <a:endParaRPr lang="en-IN" sz="2400" dirty="0"/>
          </a:p>
          <a:p>
            <a:pPr marL="0" indent="0">
              <a:buNone/>
            </a:pPr>
            <a:r>
              <a:rPr lang="en-IN" sz="2400" b="1" dirty="0"/>
              <a:t>Two dimension</a:t>
            </a:r>
            <a:r>
              <a:rPr lang="en-IN" sz="2400" dirty="0"/>
              <a:t> are important here</a:t>
            </a:r>
          </a:p>
          <a:p>
            <a:pPr marL="0" indent="0">
              <a:buNone/>
            </a:pPr>
            <a:r>
              <a:rPr lang="en-IN" sz="2400" dirty="0"/>
              <a:t>1.Transimission technology</a:t>
            </a:r>
          </a:p>
          <a:p>
            <a:pPr marL="0" indent="0">
              <a:buNone/>
            </a:pPr>
            <a:r>
              <a:rPr lang="en-IN" sz="2400" dirty="0"/>
              <a:t>2.Scale</a:t>
            </a:r>
          </a:p>
          <a:p>
            <a:endParaRPr lang="en-IN" sz="2400" dirty="0"/>
          </a:p>
          <a:p>
            <a:pPr marL="0" indent="0">
              <a:buNone/>
            </a:pPr>
            <a:r>
              <a:rPr lang="en-IN" sz="2400" b="1" dirty="0"/>
              <a:t>Transmission technology</a:t>
            </a:r>
          </a:p>
          <a:p>
            <a:pPr marL="0" indent="0">
              <a:buNone/>
            </a:pPr>
            <a:r>
              <a:rPr lang="en-IN" sz="2400" dirty="0"/>
              <a:t>There are two types of transmission technologies</a:t>
            </a:r>
          </a:p>
          <a:p>
            <a:pPr marL="0" indent="0">
              <a:buNone/>
            </a:pPr>
            <a:r>
              <a:rPr lang="en-IN" sz="2400" dirty="0"/>
              <a:t>1.Broadcast links</a:t>
            </a:r>
          </a:p>
          <a:p>
            <a:pPr marL="0" indent="0">
              <a:buNone/>
            </a:pPr>
            <a:r>
              <a:rPr lang="en-IN" sz="2400" dirty="0"/>
              <a:t>2.Point-to-point links</a:t>
            </a:r>
            <a:endParaRPr lang="en-US" sz="2400" dirty="0"/>
          </a:p>
        </p:txBody>
      </p:sp>
    </p:spTree>
    <p:extLst>
      <p:ext uri="{BB962C8B-B14F-4D97-AF65-F5344CB8AC3E}">
        <p14:creationId xmlns:p14="http://schemas.microsoft.com/office/powerpoint/2010/main" val="40906405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3600" dirty="0">
                <a:solidFill>
                  <a:srgbClr val="FF0000"/>
                </a:solidFill>
              </a:rPr>
              <a:t>Data Link Layer (DLL) (Layer 2) </a:t>
            </a:r>
            <a:br>
              <a:rPr lang="en-US"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395288" y="1125538"/>
            <a:ext cx="8229600" cy="4876800"/>
          </a:xfrm>
        </p:spPr>
        <p:txBody>
          <a:bodyPr>
            <a:normAutofit fontScale="85000" lnSpcReduction="20000"/>
          </a:bodyPr>
          <a:lstStyle/>
          <a:p>
            <a:pPr algn="just">
              <a:defRPr/>
            </a:pPr>
            <a:r>
              <a:rPr lang="en-US" dirty="0"/>
              <a:t>Data Link Layer is divided into two sub layers:  </a:t>
            </a:r>
          </a:p>
          <a:p>
            <a:pPr marL="0" indent="0" algn="just">
              <a:buFont typeface="Arial" pitchFamily="34" charset="0"/>
              <a:buNone/>
              <a:defRPr/>
            </a:pPr>
            <a:r>
              <a:rPr lang="en-US" dirty="0"/>
              <a:t>1.Logical Link Control (LLC)</a:t>
            </a:r>
          </a:p>
          <a:p>
            <a:pPr marL="0" indent="0" algn="just">
              <a:buFont typeface="Arial" pitchFamily="34" charset="0"/>
              <a:buNone/>
              <a:defRPr/>
            </a:pPr>
            <a:r>
              <a:rPr lang="en-US" dirty="0"/>
              <a:t>2.Media Access Control (MAC)</a:t>
            </a:r>
          </a:p>
          <a:p>
            <a:pPr marL="0" indent="0" algn="just">
              <a:buFont typeface="Arial" pitchFamily="34" charset="0"/>
              <a:buNone/>
              <a:defRPr/>
            </a:pPr>
            <a:endParaRPr lang="en-US" dirty="0"/>
          </a:p>
          <a:p>
            <a:pPr algn="just">
              <a:defRPr/>
            </a:pPr>
            <a:r>
              <a:rPr lang="en-US" dirty="0"/>
              <a:t>The packet received from the Network layer is further divided into frames depending on the frame size of NIC(Network Interface Card). DLL also encapsulates Sender and Receiver’s MAC address in the header. </a:t>
            </a:r>
          </a:p>
          <a:p>
            <a:pPr algn="just">
              <a:defRPr/>
            </a:pPr>
            <a:endParaRPr lang="en-US" dirty="0"/>
          </a:p>
          <a:p>
            <a:pPr algn="just">
              <a:defRPr/>
            </a:pPr>
            <a:r>
              <a:rPr lang="en-US" dirty="0"/>
              <a:t>The Receiver’s MAC address is obtained by placing an ARP(Address Resolution Protocol) request onto the wire asking “Who has that IP address?” and the destination host will reply with its MAC address.  </a:t>
            </a:r>
          </a:p>
          <a:p>
            <a:pPr>
              <a:defRPr/>
            </a:pPr>
            <a:endParaRPr lang="en-IN" dirty="0"/>
          </a:p>
        </p:txBody>
      </p:sp>
    </p:spTree>
    <p:extLst>
      <p:ext uri="{BB962C8B-B14F-4D97-AF65-F5344CB8AC3E}">
        <p14:creationId xmlns:p14="http://schemas.microsoft.com/office/powerpoint/2010/main" val="11221281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3600" dirty="0">
                <a:solidFill>
                  <a:srgbClr val="FF0000"/>
                </a:solidFill>
              </a:rPr>
              <a:t>Data Link Layer (DLL) (Layer 2) </a:t>
            </a:r>
            <a:br>
              <a:rPr lang="en-US"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57200" y="1052513"/>
            <a:ext cx="8229600" cy="5424487"/>
          </a:xfrm>
        </p:spPr>
        <p:txBody>
          <a:bodyPr/>
          <a:lstStyle/>
          <a:p>
            <a:pPr marL="0" indent="0" algn="just">
              <a:buFont typeface="Arial" pitchFamily="34" charset="0"/>
              <a:buNone/>
              <a:defRPr/>
            </a:pPr>
            <a:r>
              <a:rPr lang="en-US" sz="1800" dirty="0"/>
              <a:t>The functions of the Data Link layer are :  </a:t>
            </a:r>
          </a:p>
          <a:p>
            <a:pPr algn="just">
              <a:defRPr/>
            </a:pPr>
            <a:r>
              <a:rPr lang="en-US" sz="1800" b="1" dirty="0"/>
              <a:t>Framing: </a:t>
            </a:r>
            <a:r>
              <a:rPr lang="en-US" sz="1800" dirty="0"/>
              <a:t>Framing is a function of the data link layer. It provides a way for a sender to transmit a set of bits that are meaningful to the receiver. This can be accomplished by attaching special bit patterns to the beginning and end of the frame.</a:t>
            </a:r>
          </a:p>
          <a:p>
            <a:pPr algn="just">
              <a:defRPr/>
            </a:pPr>
            <a:r>
              <a:rPr lang="en-US" sz="1800" b="1" dirty="0"/>
              <a:t>Physical addressing:</a:t>
            </a:r>
            <a:r>
              <a:rPr lang="en-US" sz="1800" dirty="0"/>
              <a:t> After creating frames, the Data link layer adds physical addresses (MAC address) of the sender and/or receiver in the header of each frame.</a:t>
            </a:r>
          </a:p>
          <a:p>
            <a:pPr algn="just">
              <a:defRPr/>
            </a:pPr>
            <a:r>
              <a:rPr lang="en-US" sz="1800" b="1" dirty="0"/>
              <a:t>Error control:</a:t>
            </a:r>
            <a:r>
              <a:rPr lang="en-US" sz="1800" dirty="0"/>
              <a:t> Data link layer provides the mechanism of error control in which it detects and retransmits damaged or lost frames.</a:t>
            </a:r>
          </a:p>
          <a:p>
            <a:pPr algn="just">
              <a:defRPr/>
            </a:pPr>
            <a:r>
              <a:rPr lang="en-US" sz="1800" b="1" dirty="0"/>
              <a:t>Flow Control:</a:t>
            </a:r>
            <a:r>
              <a:rPr lang="en-US" sz="1800" dirty="0"/>
              <a:t> The data rate must be constant on both sides else the data may get corrupted thus, flow control coordinates the amount of data that can be sent before receiving acknowledgement.</a:t>
            </a:r>
          </a:p>
          <a:p>
            <a:pPr algn="just">
              <a:defRPr/>
            </a:pPr>
            <a:r>
              <a:rPr lang="en-US" sz="1800" b="1" dirty="0"/>
              <a:t>Access control: </a:t>
            </a:r>
            <a:r>
              <a:rPr lang="en-US" sz="1800" dirty="0"/>
              <a:t>When a single communication channel is shared by multiple devices, the MAC sub-layer of the data link layer helps to determine which device has control over the channel at a given time.</a:t>
            </a:r>
          </a:p>
          <a:p>
            <a:pPr>
              <a:defRPr/>
            </a:pPr>
            <a:endParaRPr lang="en-IN" dirty="0"/>
          </a:p>
        </p:txBody>
      </p:sp>
    </p:spTree>
    <p:extLst>
      <p:ext uri="{BB962C8B-B14F-4D97-AF65-F5344CB8AC3E}">
        <p14:creationId xmlns:p14="http://schemas.microsoft.com/office/powerpoint/2010/main" val="3427830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3600" dirty="0">
                <a:solidFill>
                  <a:srgbClr val="FF0000"/>
                </a:solidFill>
              </a:rPr>
              <a:t>Data Link Layer (DLL) (Layer 2) </a:t>
            </a:r>
            <a:br>
              <a:rPr lang="en-US" sz="3600" dirty="0">
                <a:solidFill>
                  <a:srgbClr val="FF0000"/>
                </a:solidFill>
              </a:rPr>
            </a:br>
            <a:endParaRPr lang="en-IN" sz="3600" dirty="0">
              <a:solidFill>
                <a:srgbClr val="FF0000"/>
              </a:solidFill>
            </a:endParaRPr>
          </a:p>
        </p:txBody>
      </p:sp>
      <p:sp>
        <p:nvSpPr>
          <p:cNvPr id="38915" name="Content Placeholder 2"/>
          <p:cNvSpPr>
            <a:spLocks noGrp="1"/>
          </p:cNvSpPr>
          <p:nvPr>
            <p:ph idx="1"/>
          </p:nvPr>
        </p:nvSpPr>
        <p:spPr/>
        <p:txBody>
          <a:bodyPr/>
          <a:lstStyle/>
          <a:p>
            <a:pPr algn="just"/>
            <a:r>
              <a:rPr lang="en-US" i="1" dirty="0">
                <a:cs typeface="Arial" pitchFamily="34" charset="0"/>
              </a:rPr>
              <a:t>Packet in Data Link layer is referred to as </a:t>
            </a:r>
            <a:r>
              <a:rPr lang="en-US" b="1" i="1" dirty="0">
                <a:cs typeface="Arial" pitchFamily="34" charset="0"/>
              </a:rPr>
              <a:t>Frame. </a:t>
            </a:r>
            <a:r>
              <a:rPr lang="en-US" dirty="0">
                <a:cs typeface="Arial" pitchFamily="34" charset="0"/>
              </a:rPr>
              <a:t> </a:t>
            </a:r>
          </a:p>
          <a:p>
            <a:pPr algn="just"/>
            <a:endParaRPr lang="en-US" dirty="0">
              <a:cs typeface="Arial" pitchFamily="34" charset="0"/>
            </a:endParaRPr>
          </a:p>
          <a:p>
            <a:pPr algn="just"/>
            <a:r>
              <a:rPr lang="en-US" dirty="0">
                <a:cs typeface="Arial" pitchFamily="34" charset="0"/>
              </a:rPr>
              <a:t> Data Link layer is handled by the NIC (Network Interface Card) and device drivers of host machines.  </a:t>
            </a:r>
          </a:p>
          <a:p>
            <a:pPr algn="just"/>
            <a:endParaRPr lang="en-US" dirty="0">
              <a:cs typeface="Arial" pitchFamily="34" charset="0"/>
            </a:endParaRPr>
          </a:p>
          <a:p>
            <a:pPr algn="just"/>
            <a:r>
              <a:rPr lang="en-US" dirty="0">
                <a:cs typeface="Arial" pitchFamily="34" charset="0"/>
              </a:rPr>
              <a:t>Switch &amp; Bridge are Data Link Layer devices.</a:t>
            </a:r>
            <a:endParaRPr lang="en-IN" dirty="0">
              <a:cs typeface="Arial" pitchFamily="34" charset="0"/>
            </a:endParaRPr>
          </a:p>
        </p:txBody>
      </p:sp>
    </p:spTree>
    <p:extLst>
      <p:ext uri="{BB962C8B-B14F-4D97-AF65-F5344CB8AC3E}">
        <p14:creationId xmlns:p14="http://schemas.microsoft.com/office/powerpoint/2010/main" val="817677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692150"/>
            <a:ext cx="8229600" cy="649288"/>
          </a:xfrm>
        </p:spPr>
        <p:txBody>
          <a:bodyPr>
            <a:noAutofit/>
          </a:bodyPr>
          <a:lstStyle/>
          <a:p>
            <a:pPr>
              <a:defRPr/>
            </a:pPr>
            <a:r>
              <a:rPr lang="en-IN" sz="3600" dirty="0">
                <a:solidFill>
                  <a:srgbClr val="FF0000"/>
                </a:solidFill>
              </a:rPr>
              <a:t>Network Layer (Layer 3)</a:t>
            </a:r>
            <a:br>
              <a:rPr lang="en-IN" sz="3600" dirty="0">
                <a:solidFill>
                  <a:srgbClr val="FF0000"/>
                </a:solidFill>
              </a:rPr>
            </a:br>
            <a:endParaRPr lang="en-IN" sz="3600" dirty="0">
              <a:solidFill>
                <a:srgbClr val="FF0000"/>
              </a:solidFill>
            </a:endParaRPr>
          </a:p>
        </p:txBody>
      </p:sp>
      <p:sp>
        <p:nvSpPr>
          <p:cNvPr id="39939" name="Content Placeholder 2"/>
          <p:cNvSpPr>
            <a:spLocks noGrp="1"/>
          </p:cNvSpPr>
          <p:nvPr>
            <p:ph idx="1"/>
          </p:nvPr>
        </p:nvSpPr>
        <p:spPr>
          <a:xfrm>
            <a:off x="468313" y="1196975"/>
            <a:ext cx="8229600" cy="4876800"/>
          </a:xfrm>
        </p:spPr>
        <p:txBody>
          <a:bodyPr/>
          <a:lstStyle/>
          <a:p>
            <a:pPr algn="just"/>
            <a:r>
              <a:rPr lang="en-US" dirty="0">
                <a:cs typeface="Arial" pitchFamily="34" charset="0"/>
              </a:rPr>
              <a:t>The network layer works for the transmission of data from one host to the other located in different networks.</a:t>
            </a:r>
          </a:p>
          <a:p>
            <a:pPr algn="just"/>
            <a:endParaRPr lang="en-US" dirty="0">
              <a:cs typeface="Arial" pitchFamily="34" charset="0"/>
            </a:endParaRPr>
          </a:p>
          <a:p>
            <a:pPr algn="just"/>
            <a:r>
              <a:rPr lang="en-US" dirty="0">
                <a:cs typeface="Arial" pitchFamily="34" charset="0"/>
              </a:rPr>
              <a:t> It also takes care of packet routing i.e. selection of the shortest path to transmit the packet, from the number of routes available. The sender &amp; receiver’s IP addresses are placed in the header by the network layer. </a:t>
            </a:r>
            <a:endParaRPr lang="en-IN" dirty="0">
              <a:cs typeface="Arial" pitchFamily="34" charset="0"/>
            </a:endParaRPr>
          </a:p>
        </p:txBody>
      </p:sp>
    </p:spTree>
    <p:extLst>
      <p:ext uri="{BB962C8B-B14F-4D97-AF65-F5344CB8AC3E}">
        <p14:creationId xmlns:p14="http://schemas.microsoft.com/office/powerpoint/2010/main" val="2328705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sz="3600" dirty="0">
                <a:solidFill>
                  <a:srgbClr val="FF0000"/>
                </a:solidFill>
              </a:rPr>
              <a:t>Network Layer (Layer 3)</a:t>
            </a:r>
          </a:p>
        </p:txBody>
      </p:sp>
      <p:sp>
        <p:nvSpPr>
          <p:cNvPr id="3" name="Content Placeholder 2"/>
          <p:cNvSpPr>
            <a:spLocks noGrp="1"/>
          </p:cNvSpPr>
          <p:nvPr>
            <p:ph idx="1"/>
          </p:nvPr>
        </p:nvSpPr>
        <p:spPr>
          <a:xfrm>
            <a:off x="468313" y="1484313"/>
            <a:ext cx="8229600" cy="4876800"/>
          </a:xfrm>
        </p:spPr>
        <p:txBody>
          <a:bodyPr>
            <a:normAutofit fontScale="85000" lnSpcReduction="20000"/>
          </a:bodyPr>
          <a:lstStyle/>
          <a:p>
            <a:pPr marL="0" indent="0" algn="just">
              <a:buFont typeface="Arial" pitchFamily="34" charset="0"/>
              <a:buNone/>
              <a:defRPr/>
            </a:pPr>
            <a:r>
              <a:rPr lang="en-US" dirty="0"/>
              <a:t>The functions of the Network layer are :  </a:t>
            </a:r>
          </a:p>
          <a:p>
            <a:pPr algn="just">
              <a:defRPr/>
            </a:pPr>
            <a:r>
              <a:rPr lang="en-US" b="1" dirty="0"/>
              <a:t>Routing:</a:t>
            </a:r>
            <a:r>
              <a:rPr lang="en-US" dirty="0"/>
              <a:t> The network layer protocols determine which route is suitable from source to destination. This function of the network layer is known as routing.</a:t>
            </a:r>
          </a:p>
          <a:p>
            <a:pPr algn="just">
              <a:defRPr/>
            </a:pPr>
            <a:r>
              <a:rPr lang="en-US" b="1" dirty="0"/>
              <a:t>Logical Addressing: </a:t>
            </a:r>
            <a:r>
              <a:rPr lang="en-US" dirty="0"/>
              <a:t>In order to identify each device on internetwork uniquely, the network layer defines an addressing scheme. The sender &amp; receiver’s IP addresses are placed in the header by the network layer. Such an address distinguishes each device uniquely and universally.</a:t>
            </a:r>
          </a:p>
          <a:p>
            <a:pPr algn="just">
              <a:defRPr/>
            </a:pPr>
            <a:r>
              <a:rPr lang="en-US" i="1" dirty="0"/>
              <a:t>Segment </a:t>
            </a:r>
            <a:r>
              <a:rPr lang="en-US" dirty="0"/>
              <a:t>in Network layer is referred to as </a:t>
            </a:r>
            <a:r>
              <a:rPr lang="en-US" b="1" dirty="0"/>
              <a:t>Packet</a:t>
            </a:r>
            <a:r>
              <a:rPr lang="en-US" dirty="0"/>
              <a:t>.</a:t>
            </a:r>
          </a:p>
          <a:p>
            <a:pPr algn="just">
              <a:defRPr/>
            </a:pPr>
            <a:r>
              <a:rPr lang="en-US" dirty="0"/>
              <a:t>Network layer is implemented by networking devices such as routers.   </a:t>
            </a:r>
            <a:endParaRPr lang="en-IN" dirty="0"/>
          </a:p>
        </p:txBody>
      </p:sp>
    </p:spTree>
    <p:extLst>
      <p:ext uri="{BB962C8B-B14F-4D97-AF65-F5344CB8AC3E}">
        <p14:creationId xmlns:p14="http://schemas.microsoft.com/office/powerpoint/2010/main" val="16092911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Transport Layer (Layer 4) </a:t>
            </a:r>
            <a:br>
              <a:rPr lang="en-IN" sz="3600" dirty="0">
                <a:solidFill>
                  <a:srgbClr val="FF0000"/>
                </a:solidFill>
              </a:rPr>
            </a:br>
            <a:endParaRPr lang="en-IN" sz="3600" dirty="0">
              <a:solidFill>
                <a:srgbClr val="FF0000"/>
              </a:solidFill>
            </a:endParaRPr>
          </a:p>
        </p:txBody>
      </p:sp>
      <p:sp>
        <p:nvSpPr>
          <p:cNvPr id="41987" name="Content Placeholder 2"/>
          <p:cNvSpPr>
            <a:spLocks noGrp="1"/>
          </p:cNvSpPr>
          <p:nvPr>
            <p:ph idx="1"/>
          </p:nvPr>
        </p:nvSpPr>
        <p:spPr>
          <a:xfrm>
            <a:off x="539750" y="1341438"/>
            <a:ext cx="8229600" cy="4876800"/>
          </a:xfrm>
        </p:spPr>
        <p:txBody>
          <a:bodyPr/>
          <a:lstStyle/>
          <a:p>
            <a:pPr algn="just"/>
            <a:r>
              <a:rPr lang="en-US" sz="2000" dirty="0">
                <a:cs typeface="Arial" pitchFamily="34" charset="0"/>
              </a:rPr>
              <a:t>The transport layer provides services to the application layer and takes services from the network layer. The data in the transport layer is referred to as </a:t>
            </a:r>
            <a:r>
              <a:rPr lang="en-US" sz="2000" i="1" dirty="0">
                <a:cs typeface="Arial" pitchFamily="34" charset="0"/>
              </a:rPr>
              <a:t>Segments</a:t>
            </a:r>
            <a:r>
              <a:rPr lang="en-US" sz="2000" dirty="0">
                <a:cs typeface="Arial" pitchFamily="34" charset="0"/>
              </a:rPr>
              <a:t>. </a:t>
            </a:r>
          </a:p>
          <a:p>
            <a:pPr algn="just"/>
            <a:r>
              <a:rPr lang="en-US" sz="2000" dirty="0">
                <a:cs typeface="Arial" pitchFamily="34" charset="0"/>
              </a:rPr>
              <a:t>It is responsible for the End to End Delivery of the complete message. The transport layer also provides the acknowledgement of the successful data transmission and re-transmits the data if an error is found.</a:t>
            </a:r>
          </a:p>
          <a:p>
            <a:pPr algn="just"/>
            <a:r>
              <a:rPr lang="en-US" sz="2000" b="1" dirty="0">
                <a:cs typeface="Arial" pitchFamily="34" charset="0"/>
              </a:rPr>
              <a:t>At sender’s side: </a:t>
            </a:r>
            <a:r>
              <a:rPr lang="en-US" sz="2000" dirty="0">
                <a:cs typeface="Arial" pitchFamily="34" charset="0"/>
              </a:rPr>
              <a:t>Transport layer receives the formatted data from the upper layers, performs </a:t>
            </a:r>
            <a:r>
              <a:rPr lang="en-US" sz="2000" b="1" dirty="0">
                <a:cs typeface="Arial" pitchFamily="34" charset="0"/>
              </a:rPr>
              <a:t>Segmentation</a:t>
            </a:r>
            <a:r>
              <a:rPr lang="en-US" sz="2000" dirty="0">
                <a:cs typeface="Arial" pitchFamily="34" charset="0"/>
              </a:rPr>
              <a:t>, and also implements </a:t>
            </a:r>
            <a:r>
              <a:rPr lang="en-US" sz="2000" b="1" dirty="0">
                <a:cs typeface="Arial" pitchFamily="34" charset="0"/>
              </a:rPr>
              <a:t>Flow &amp; Error control</a:t>
            </a:r>
            <a:r>
              <a:rPr lang="en-US" sz="2000" dirty="0">
                <a:cs typeface="Arial" pitchFamily="34" charset="0"/>
              </a:rPr>
              <a:t> to ensure proper data transmission. It also adds Source and Destination port numbers in its header and forwards the segmented data to the Network Layer. </a:t>
            </a:r>
          </a:p>
          <a:p>
            <a:pPr algn="just"/>
            <a:r>
              <a:rPr lang="en-US" sz="2000" b="1" dirty="0">
                <a:cs typeface="Arial" pitchFamily="34" charset="0"/>
              </a:rPr>
              <a:t>Note:</a:t>
            </a:r>
            <a:r>
              <a:rPr lang="en-US" sz="2000" dirty="0">
                <a:cs typeface="Arial" pitchFamily="34" charset="0"/>
              </a:rPr>
              <a:t> The sender needs to know the port number associated with the receiver’s application. </a:t>
            </a:r>
          </a:p>
          <a:p>
            <a:endParaRPr lang="en-IN" dirty="0">
              <a:cs typeface="Arial" pitchFamily="34" charset="0"/>
            </a:endParaRPr>
          </a:p>
        </p:txBody>
      </p:sp>
    </p:spTree>
    <p:extLst>
      <p:ext uri="{BB962C8B-B14F-4D97-AF65-F5344CB8AC3E}">
        <p14:creationId xmlns:p14="http://schemas.microsoft.com/office/powerpoint/2010/main" val="4997461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Transport Layer (Layer 4) </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68313" y="1196975"/>
            <a:ext cx="8229600" cy="4876800"/>
          </a:xfrm>
        </p:spPr>
        <p:txBody>
          <a:bodyPr/>
          <a:lstStyle/>
          <a:p>
            <a:pPr algn="just">
              <a:defRPr/>
            </a:pPr>
            <a:r>
              <a:rPr lang="en-US" sz="1800" dirty="0"/>
              <a:t>Generally, this destination port number is configured, either by default or manually. For example, when a web application makes a request to a web server, it typically uses port number 80, because this is the default port assigned to web applications. Many applications have default ports assigned.</a:t>
            </a:r>
          </a:p>
          <a:p>
            <a:pPr marL="0" indent="0" algn="just">
              <a:buFont typeface="Arial" pitchFamily="34" charset="0"/>
              <a:buNone/>
              <a:defRPr/>
            </a:pPr>
            <a:r>
              <a:rPr lang="en-US" sz="1800" dirty="0"/>
              <a:t> </a:t>
            </a:r>
          </a:p>
          <a:p>
            <a:pPr algn="just">
              <a:defRPr/>
            </a:pPr>
            <a:r>
              <a:rPr lang="en-US" sz="1800" b="1" dirty="0"/>
              <a:t>At receiver’s side:</a:t>
            </a:r>
            <a:r>
              <a:rPr lang="en-US" sz="1800" dirty="0"/>
              <a:t> Transport Layer reads the port number from its header and forwards the Data which it has received to the respective application. It also performs sequencing and reassembling of the segmented data. </a:t>
            </a:r>
          </a:p>
          <a:p>
            <a:pPr algn="just">
              <a:defRPr/>
            </a:pPr>
            <a:endParaRPr lang="en-US" sz="1800" dirty="0"/>
          </a:p>
          <a:p>
            <a:pPr marL="0" indent="0" algn="just">
              <a:buFont typeface="Arial" pitchFamily="34" charset="0"/>
              <a:buNone/>
              <a:defRPr/>
            </a:pPr>
            <a:r>
              <a:rPr lang="en-US" sz="1800" dirty="0"/>
              <a:t>The functions of the transport layer are as follows:  </a:t>
            </a:r>
          </a:p>
          <a:p>
            <a:pPr marL="0" indent="0" algn="just">
              <a:buFont typeface="Arial" pitchFamily="34" charset="0"/>
              <a:buNone/>
              <a:defRPr/>
            </a:pPr>
            <a:endParaRPr lang="en-US" sz="1800" dirty="0"/>
          </a:p>
          <a:p>
            <a:pPr algn="just">
              <a:defRPr/>
            </a:pPr>
            <a:r>
              <a:rPr lang="en-US" sz="1800" b="1" dirty="0"/>
              <a:t>Segmentation and Reassembly:</a:t>
            </a:r>
            <a:r>
              <a:rPr lang="en-US" sz="1800" dirty="0"/>
              <a:t> This layer accepts the message from the (session) layer, and breaks the message into smaller units. Each of the segments produced has a header associated with it. The transport layer at the destination station reassembles the message.</a:t>
            </a:r>
          </a:p>
          <a:p>
            <a:pPr algn="just">
              <a:defRPr/>
            </a:pPr>
            <a:endParaRPr lang="en-IN" dirty="0"/>
          </a:p>
        </p:txBody>
      </p:sp>
    </p:spTree>
    <p:extLst>
      <p:ext uri="{BB962C8B-B14F-4D97-AF65-F5344CB8AC3E}">
        <p14:creationId xmlns:p14="http://schemas.microsoft.com/office/powerpoint/2010/main" val="29036422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Transport Layer (Layer 4) </a:t>
            </a:r>
            <a:br>
              <a:rPr lang="en-IN" sz="3600" dirty="0">
                <a:solidFill>
                  <a:srgbClr val="FF0000"/>
                </a:solidFill>
              </a:rPr>
            </a:br>
            <a:endParaRPr lang="en-IN" sz="3600" dirty="0">
              <a:solidFill>
                <a:srgbClr val="FF0000"/>
              </a:solidFill>
            </a:endParaRPr>
          </a:p>
        </p:txBody>
      </p:sp>
      <p:sp>
        <p:nvSpPr>
          <p:cNvPr id="44035" name="Content Placeholder 2"/>
          <p:cNvSpPr>
            <a:spLocks noGrp="1"/>
          </p:cNvSpPr>
          <p:nvPr>
            <p:ph idx="1"/>
          </p:nvPr>
        </p:nvSpPr>
        <p:spPr>
          <a:xfrm>
            <a:off x="468313" y="1125538"/>
            <a:ext cx="8229600" cy="4876800"/>
          </a:xfrm>
        </p:spPr>
        <p:txBody>
          <a:bodyPr/>
          <a:lstStyle/>
          <a:p>
            <a:pPr algn="just">
              <a:defRPr/>
            </a:pPr>
            <a:r>
              <a:rPr lang="en-US" sz="2000" b="1" dirty="0">
                <a:cs typeface="Arial" pitchFamily="34" charset="0"/>
              </a:rPr>
              <a:t>Service Point Addressing:</a:t>
            </a:r>
            <a:r>
              <a:rPr lang="en-US" sz="2000" dirty="0">
                <a:cs typeface="Arial" pitchFamily="34" charset="0"/>
              </a:rPr>
              <a:t> In order to deliver the message to the correct process, the transport layer header includes a type of address called service point address or port address. Thus by specifying this address, the transport layer makes sure that the message is delivered to the correct process.</a:t>
            </a:r>
          </a:p>
          <a:p>
            <a:pPr>
              <a:defRPr/>
            </a:pPr>
            <a:endParaRPr lang="en-US" sz="2000" dirty="0">
              <a:cs typeface="Arial" pitchFamily="34" charset="0"/>
            </a:endParaRPr>
          </a:p>
          <a:p>
            <a:pPr marL="0" indent="0">
              <a:buFont typeface="Arial" pitchFamily="34" charset="0"/>
              <a:buNone/>
              <a:defRPr/>
            </a:pPr>
            <a:r>
              <a:rPr lang="en-US" sz="2000" dirty="0">
                <a:cs typeface="Arial" pitchFamily="34" charset="0"/>
              </a:rPr>
              <a:t>The services provided by the transport layer :  </a:t>
            </a:r>
          </a:p>
          <a:p>
            <a:pPr marL="0" indent="0">
              <a:buFont typeface="Arial" pitchFamily="34" charset="0"/>
              <a:buNone/>
              <a:defRPr/>
            </a:pPr>
            <a:r>
              <a:rPr lang="en-US" sz="2000" b="1" dirty="0">
                <a:cs typeface="Arial" pitchFamily="34" charset="0"/>
              </a:rPr>
              <a:t>A. Connection-Oriented Service</a:t>
            </a:r>
            <a:endParaRPr lang="en-US" sz="2000" dirty="0">
              <a:cs typeface="Arial" pitchFamily="34" charset="0"/>
            </a:endParaRPr>
          </a:p>
          <a:p>
            <a:pPr marL="0" indent="0">
              <a:buFont typeface="Arial" pitchFamily="34" charset="0"/>
              <a:buNone/>
              <a:defRPr/>
            </a:pPr>
            <a:r>
              <a:rPr lang="en-IN" sz="2000" b="1" dirty="0">
                <a:cs typeface="Arial" pitchFamily="34" charset="0"/>
              </a:rPr>
              <a:t>B. Connectionless service</a:t>
            </a:r>
          </a:p>
          <a:p>
            <a:pPr>
              <a:defRPr/>
            </a:pPr>
            <a:endParaRPr lang="en-IN" sz="2000" b="1" dirty="0">
              <a:cs typeface="Arial" pitchFamily="34" charset="0"/>
            </a:endParaRPr>
          </a:p>
          <a:p>
            <a:pPr>
              <a:defRPr/>
            </a:pPr>
            <a:r>
              <a:rPr lang="en-US" sz="2000" i="1" dirty="0">
                <a:cs typeface="Arial" pitchFamily="34" charset="0"/>
              </a:rPr>
              <a:t>Data in the Transport Layer is called as </a:t>
            </a:r>
            <a:r>
              <a:rPr lang="en-US" sz="2000" b="1" i="1" dirty="0">
                <a:cs typeface="Arial" pitchFamily="34" charset="0"/>
              </a:rPr>
              <a:t>Segments</a:t>
            </a:r>
            <a:r>
              <a:rPr lang="en-US" sz="2000" i="1" dirty="0">
                <a:cs typeface="Arial" pitchFamily="34" charset="0"/>
              </a:rPr>
              <a:t>. </a:t>
            </a:r>
            <a:endParaRPr lang="en-US" sz="2000" dirty="0">
              <a:cs typeface="Arial" pitchFamily="34" charset="0"/>
            </a:endParaRPr>
          </a:p>
          <a:p>
            <a:pPr>
              <a:defRPr/>
            </a:pPr>
            <a:r>
              <a:rPr lang="en-US" sz="2000" i="1" dirty="0">
                <a:cs typeface="Arial" pitchFamily="34" charset="0"/>
              </a:rPr>
              <a:t>Transport layer is operated by the Operating System. It is a part of the OS and communicates with the Application Layer by making system calls. </a:t>
            </a:r>
            <a:endParaRPr lang="en-US" sz="2000" dirty="0">
              <a:cs typeface="Arial" pitchFamily="34" charset="0"/>
            </a:endParaRPr>
          </a:p>
          <a:p>
            <a:pPr>
              <a:defRPr/>
            </a:pPr>
            <a:r>
              <a:rPr lang="en-US" sz="2000" i="1" dirty="0">
                <a:cs typeface="Arial" pitchFamily="34" charset="0"/>
              </a:rPr>
              <a:t>Transport Layer is called as </a:t>
            </a:r>
            <a:r>
              <a:rPr lang="en-US" sz="2000" b="1" i="1" dirty="0">
                <a:cs typeface="Arial" pitchFamily="34" charset="0"/>
              </a:rPr>
              <a:t>Heart of OSI</a:t>
            </a:r>
            <a:r>
              <a:rPr lang="en-US" sz="2000" i="1" dirty="0">
                <a:cs typeface="Arial" pitchFamily="34" charset="0"/>
              </a:rPr>
              <a:t> model. </a:t>
            </a:r>
            <a:endParaRPr lang="en-IN" sz="2000" dirty="0">
              <a:cs typeface="Arial" pitchFamily="34" charset="0"/>
            </a:endParaRPr>
          </a:p>
        </p:txBody>
      </p:sp>
    </p:spTree>
    <p:extLst>
      <p:ext uri="{BB962C8B-B14F-4D97-AF65-F5344CB8AC3E}">
        <p14:creationId xmlns:p14="http://schemas.microsoft.com/office/powerpoint/2010/main" val="2203404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Session Layer (Layer 5)</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68313" y="1268413"/>
            <a:ext cx="8229600" cy="4876800"/>
          </a:xfrm>
        </p:spPr>
        <p:txBody>
          <a:bodyPr/>
          <a:lstStyle/>
          <a:p>
            <a:pPr algn="just">
              <a:defRPr/>
            </a:pPr>
            <a:r>
              <a:rPr lang="en-US" sz="2000" dirty="0"/>
              <a:t>This layer is responsible for the establishment of connection, maintenance of sessions, authentication, and also ensures security.</a:t>
            </a:r>
          </a:p>
          <a:p>
            <a:pPr marL="0" indent="0" algn="just">
              <a:buFont typeface="Arial" pitchFamily="34" charset="0"/>
              <a:buNone/>
              <a:defRPr/>
            </a:pPr>
            <a:r>
              <a:rPr lang="en-US" sz="2000" dirty="0"/>
              <a:t> </a:t>
            </a:r>
            <a:br>
              <a:rPr lang="en-US" sz="2000" dirty="0"/>
            </a:br>
            <a:r>
              <a:rPr lang="en-US" sz="2000" dirty="0"/>
              <a:t>The functions of the session layer are :  </a:t>
            </a:r>
          </a:p>
          <a:p>
            <a:pPr algn="just">
              <a:defRPr/>
            </a:pPr>
            <a:r>
              <a:rPr lang="en-US" sz="2000" b="1" dirty="0"/>
              <a:t>Session establishment, maintenance, and termination:</a:t>
            </a:r>
            <a:r>
              <a:rPr lang="en-US" sz="2000" dirty="0"/>
              <a:t> The layer allows the two processes to establish, use and terminate a connection.</a:t>
            </a:r>
          </a:p>
          <a:p>
            <a:pPr algn="just">
              <a:defRPr/>
            </a:pPr>
            <a:r>
              <a:rPr lang="en-US" sz="2000" b="1" dirty="0"/>
              <a:t>Synchronization:</a:t>
            </a:r>
            <a:r>
              <a:rPr lang="en-US" sz="2000" dirty="0"/>
              <a:t> This layer allows a process to add checkpoints which are considered synchronization points into the data. These synchronization points help to identify the error so that the data is re-synchronized properly, and ends of the messages are not cut prematurely and data loss is avoided.</a:t>
            </a:r>
          </a:p>
          <a:p>
            <a:pPr algn="just">
              <a:defRPr/>
            </a:pPr>
            <a:r>
              <a:rPr lang="en-US" sz="2000" b="1" dirty="0"/>
              <a:t>Dialog Controller:</a:t>
            </a:r>
            <a:r>
              <a:rPr lang="en-US" sz="2000" dirty="0"/>
              <a:t> The session layer allows two systems to start communication with each other in half-duplex or full-duplex.</a:t>
            </a:r>
          </a:p>
          <a:p>
            <a:pPr>
              <a:defRPr/>
            </a:pPr>
            <a:endParaRPr lang="en-IN" dirty="0"/>
          </a:p>
        </p:txBody>
      </p:sp>
    </p:spTree>
    <p:extLst>
      <p:ext uri="{BB962C8B-B14F-4D97-AF65-F5344CB8AC3E}">
        <p14:creationId xmlns:p14="http://schemas.microsoft.com/office/powerpoint/2010/main" val="2909821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Session Layer (Layer 5)</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57200" y="1196975"/>
            <a:ext cx="8229600" cy="5280025"/>
          </a:xfrm>
        </p:spPr>
        <p:txBody>
          <a:bodyPr/>
          <a:lstStyle/>
          <a:p>
            <a:pPr marL="0" indent="0">
              <a:buFont typeface="Arial" pitchFamily="34" charset="0"/>
              <a:buNone/>
              <a:defRPr/>
            </a:pPr>
            <a:r>
              <a:rPr lang="en-US" b="1" dirty="0"/>
              <a:t>Scenario: </a:t>
            </a:r>
          </a:p>
          <a:p>
            <a:pPr algn="just">
              <a:defRPr/>
            </a:pPr>
            <a:r>
              <a:rPr lang="en-US" sz="2000" dirty="0"/>
              <a:t>Let us consider a scenario where a user wants to send a message through some Messenger application running in his browser.</a:t>
            </a:r>
          </a:p>
          <a:p>
            <a:pPr marL="0" indent="0" algn="just">
              <a:buFont typeface="Arial" pitchFamily="34" charset="0"/>
              <a:buNone/>
              <a:defRPr/>
            </a:pPr>
            <a:r>
              <a:rPr lang="en-US" sz="2000" dirty="0"/>
              <a:t> </a:t>
            </a:r>
          </a:p>
          <a:p>
            <a:pPr algn="just">
              <a:defRPr/>
            </a:pPr>
            <a:r>
              <a:rPr lang="en-US" sz="2000" dirty="0"/>
              <a:t>The “Messenger” here acts as the application layer which provides the user with an interface to create the data. This message or so-called Data is compressed, encrypted (if any secure data), and converted into bits (0’s and 1’s) so that it can be transmitted.  </a:t>
            </a:r>
          </a:p>
          <a:p>
            <a:pPr>
              <a:defRPr/>
            </a:pPr>
            <a:endParaRPr lang="en-IN" dirty="0"/>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4365625"/>
            <a:ext cx="59245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074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EAAE-4AD9-9381-7E53-5B0062E99123}"/>
              </a:ext>
            </a:extLst>
          </p:cNvPr>
          <p:cNvSpPr>
            <a:spLocks noGrp="1"/>
          </p:cNvSpPr>
          <p:nvPr>
            <p:ph type="title"/>
          </p:nvPr>
        </p:nvSpPr>
        <p:spPr>
          <a:xfrm>
            <a:off x="409136" y="23764"/>
            <a:ext cx="8229600" cy="1143000"/>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1AEC28F8-573F-972B-68CA-AA4F938985E7}"/>
              </a:ext>
            </a:extLst>
          </p:cNvPr>
          <p:cNvSpPr>
            <a:spLocks noGrp="1"/>
          </p:cNvSpPr>
          <p:nvPr>
            <p:ph idx="1"/>
          </p:nvPr>
        </p:nvSpPr>
        <p:spPr>
          <a:xfrm>
            <a:off x="371622" y="838200"/>
            <a:ext cx="8229600" cy="5638799"/>
          </a:xfrm>
        </p:spPr>
        <p:txBody>
          <a:bodyPr>
            <a:normAutofit/>
          </a:bodyPr>
          <a:lstStyle/>
          <a:p>
            <a:pPr marL="0" indent="0" algn="just">
              <a:buNone/>
            </a:pPr>
            <a:endParaRPr lang="en-US" sz="2400" dirty="0">
              <a:effectLst/>
              <a:latin typeface="Times New Roman" panose="02020603050405020304" pitchFamily="18" charset="0"/>
              <a:ea typeface="Times New Roman" panose="02020603050405020304" pitchFamily="18" charset="0"/>
            </a:endParaRPr>
          </a:p>
          <a:p>
            <a:pPr marL="0" indent="0" algn="just">
              <a:buNone/>
            </a:pPr>
            <a:r>
              <a:rPr lang="en-IN" sz="2200" b="1" dirty="0"/>
              <a:t>Broadcast networks</a:t>
            </a:r>
          </a:p>
          <a:p>
            <a:pPr marL="0" indent="0" algn="just">
              <a:buNone/>
            </a:pPr>
            <a:endParaRPr lang="en-IN" sz="1400" dirty="0"/>
          </a:p>
          <a:p>
            <a:pPr algn="just"/>
            <a:r>
              <a:rPr lang="en-IN" sz="2400" dirty="0"/>
              <a:t>These have single communication channel that is shared by all the machines in the network.</a:t>
            </a:r>
          </a:p>
          <a:p>
            <a:pPr algn="just"/>
            <a:r>
              <a:rPr lang="en-IN" sz="2400" dirty="0"/>
              <a:t>Packet sent by one machine are received by all the others.</a:t>
            </a:r>
          </a:p>
          <a:p>
            <a:pPr algn="just"/>
            <a:r>
              <a:rPr lang="en-IN" sz="2400" dirty="0"/>
              <a:t>Address field is mentioned in the packet specifies intended recipient.</a:t>
            </a:r>
          </a:p>
          <a:p>
            <a:pPr algn="just"/>
            <a:r>
              <a:rPr lang="en-IN" sz="2400" dirty="0"/>
              <a:t>Address matched consider that packet otherwise it ignores .</a:t>
            </a:r>
          </a:p>
          <a:p>
            <a:pPr algn="just"/>
            <a:r>
              <a:rPr lang="en-IN" sz="2400" dirty="0"/>
              <a:t>Broadcast systems also allow a packet to all other systems through special coding in address.</a:t>
            </a:r>
          </a:p>
          <a:p>
            <a:pPr algn="just"/>
            <a:r>
              <a:rPr lang="en-IN" sz="2400" dirty="0"/>
              <a:t>Some broadcast systems also support transmission to subset of machines is called </a:t>
            </a:r>
            <a:r>
              <a:rPr lang="en-IN" sz="2400" b="1" dirty="0"/>
              <a:t>Multicasting.</a:t>
            </a:r>
          </a:p>
          <a:p>
            <a:endParaRPr lang="en-US" dirty="0"/>
          </a:p>
        </p:txBody>
      </p:sp>
    </p:spTree>
    <p:extLst>
      <p:ext uri="{BB962C8B-B14F-4D97-AF65-F5344CB8AC3E}">
        <p14:creationId xmlns:p14="http://schemas.microsoft.com/office/powerpoint/2010/main" val="40430633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Presentation Layer (Layer 6)</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p:txBody>
          <a:bodyPr>
            <a:normAutofit lnSpcReduction="10000"/>
          </a:bodyPr>
          <a:lstStyle/>
          <a:p>
            <a:pPr algn="just">
              <a:defRPr/>
            </a:pPr>
            <a:r>
              <a:rPr lang="en-US" sz="2000" dirty="0"/>
              <a:t>The presentation layer is also called the </a:t>
            </a:r>
            <a:r>
              <a:rPr lang="en-US" sz="2000" b="1" dirty="0"/>
              <a:t>Translation layer</a:t>
            </a:r>
            <a:r>
              <a:rPr lang="en-US" sz="2000" dirty="0"/>
              <a:t>. The data from the application layer is extracted here and manipulated as per the required format to transmit over the network. </a:t>
            </a:r>
            <a:br>
              <a:rPr lang="en-US" sz="2000" dirty="0"/>
            </a:br>
            <a:r>
              <a:rPr lang="en-US" sz="2000" dirty="0"/>
              <a:t>The functions of the presentation layer are : </a:t>
            </a:r>
          </a:p>
          <a:p>
            <a:pPr marL="0" indent="0" algn="just">
              <a:buFont typeface="Arial" pitchFamily="34" charset="0"/>
              <a:buNone/>
              <a:defRPr/>
            </a:pPr>
            <a:endParaRPr lang="en-US" sz="2000" dirty="0"/>
          </a:p>
          <a:p>
            <a:pPr algn="just">
              <a:defRPr/>
            </a:pPr>
            <a:r>
              <a:rPr lang="en-US" sz="2000" b="1" dirty="0"/>
              <a:t>Translation:</a:t>
            </a:r>
            <a:r>
              <a:rPr lang="en-US" sz="2000" dirty="0"/>
              <a:t> For example, ASCII to EBCDIC.</a:t>
            </a:r>
          </a:p>
          <a:p>
            <a:pPr algn="just">
              <a:defRPr/>
            </a:pPr>
            <a:endParaRPr lang="en-US" sz="2000" dirty="0"/>
          </a:p>
          <a:p>
            <a:pPr algn="just">
              <a:defRPr/>
            </a:pPr>
            <a:r>
              <a:rPr lang="en-US" sz="2000" b="1" dirty="0"/>
              <a:t>Encryption/ Decryption:</a:t>
            </a:r>
            <a:r>
              <a:rPr lang="en-US" sz="2000" dirty="0"/>
              <a:t> Data encryption translates the data into another form or code. The encrypted data is known as the cipher text and the decrypted data is known as plain text. A key value is used for encrypting as well as decrypting data.</a:t>
            </a:r>
          </a:p>
          <a:p>
            <a:pPr algn="just">
              <a:defRPr/>
            </a:pPr>
            <a:endParaRPr lang="en-US" sz="2000" dirty="0"/>
          </a:p>
          <a:p>
            <a:pPr algn="just">
              <a:defRPr/>
            </a:pPr>
            <a:r>
              <a:rPr lang="en-US" sz="2000" b="1" dirty="0"/>
              <a:t>Compression:</a:t>
            </a:r>
            <a:r>
              <a:rPr lang="en-US" sz="2000" dirty="0"/>
              <a:t> Reduces the number of bits that need to be transmitted on the network.</a:t>
            </a:r>
          </a:p>
          <a:p>
            <a:pPr>
              <a:defRPr/>
            </a:pPr>
            <a:endParaRPr lang="en-IN" dirty="0"/>
          </a:p>
        </p:txBody>
      </p:sp>
    </p:spTree>
    <p:extLst>
      <p:ext uri="{BB962C8B-B14F-4D97-AF65-F5344CB8AC3E}">
        <p14:creationId xmlns:p14="http://schemas.microsoft.com/office/powerpoint/2010/main" val="6904299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Application Layer (Layer 7)</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68313" y="1268413"/>
            <a:ext cx="8229600" cy="4876800"/>
          </a:xfrm>
        </p:spPr>
        <p:txBody>
          <a:bodyPr/>
          <a:lstStyle/>
          <a:p>
            <a:pPr algn="just">
              <a:defRPr/>
            </a:pPr>
            <a:r>
              <a:rPr lang="en-US" sz="2000" dirty="0"/>
              <a:t>At the very top of the OSI Reference Model stack of layers, we find the Application layer which is implemented by the network applications. </a:t>
            </a:r>
          </a:p>
          <a:p>
            <a:pPr algn="just">
              <a:defRPr/>
            </a:pPr>
            <a:endParaRPr lang="en-US" sz="2000" dirty="0"/>
          </a:p>
          <a:p>
            <a:pPr algn="just">
              <a:defRPr/>
            </a:pPr>
            <a:r>
              <a:rPr lang="en-US" sz="2000" dirty="0"/>
              <a:t>These applications produce the data, which has to be transferred over the network. This layer also serves as a window for the application services to access the network and for displaying the received information to the user. </a:t>
            </a:r>
          </a:p>
          <a:p>
            <a:pPr algn="just">
              <a:defRPr/>
            </a:pPr>
            <a:endParaRPr lang="en-US" sz="2000" dirty="0"/>
          </a:p>
          <a:p>
            <a:pPr marL="0" indent="0" algn="just">
              <a:buFont typeface="Arial" pitchFamily="34" charset="0"/>
              <a:buNone/>
              <a:defRPr/>
            </a:pPr>
            <a:r>
              <a:rPr lang="en-US" sz="2000" dirty="0"/>
              <a:t>Example: Application – Browsers, Skype Messenger, etc. </a:t>
            </a:r>
          </a:p>
          <a:p>
            <a:pPr algn="just">
              <a:defRPr/>
            </a:pPr>
            <a:r>
              <a:rPr lang="en-US" sz="2000" i="1" dirty="0"/>
              <a:t>Application Layer is also called Desktop Layer. </a:t>
            </a:r>
            <a:r>
              <a:rPr lang="en-US" sz="2000" dirty="0"/>
              <a:t> </a:t>
            </a:r>
            <a:endParaRPr lang="en-IN" sz="2000" dirty="0"/>
          </a:p>
        </p:txBody>
      </p:sp>
    </p:spTree>
    <p:extLst>
      <p:ext uri="{BB962C8B-B14F-4D97-AF65-F5344CB8AC3E}">
        <p14:creationId xmlns:p14="http://schemas.microsoft.com/office/powerpoint/2010/main" val="41933295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IN" sz="3600" dirty="0">
                <a:solidFill>
                  <a:srgbClr val="FF0000"/>
                </a:solidFill>
              </a:rPr>
              <a:t>Application Layer (Layer 7)</a:t>
            </a:r>
          </a:p>
        </p:txBody>
      </p:sp>
      <p:sp>
        <p:nvSpPr>
          <p:cNvPr id="3" name="Content Placeholder 2"/>
          <p:cNvSpPr>
            <a:spLocks noGrp="1"/>
          </p:cNvSpPr>
          <p:nvPr>
            <p:ph idx="1"/>
          </p:nvPr>
        </p:nvSpPr>
        <p:spPr/>
        <p:txBody>
          <a:bodyPr/>
          <a:lstStyle/>
          <a:p>
            <a:pPr marL="0" indent="0">
              <a:buFont typeface="Arial" pitchFamily="34" charset="0"/>
              <a:buNone/>
              <a:defRPr/>
            </a:pPr>
            <a:r>
              <a:rPr lang="en-US" sz="2000" dirty="0"/>
              <a:t>The functions of the Application layer are :  </a:t>
            </a:r>
          </a:p>
          <a:p>
            <a:pPr marL="0" indent="0">
              <a:buFont typeface="Arial" pitchFamily="34" charset="0"/>
              <a:buNone/>
              <a:defRPr/>
            </a:pPr>
            <a:endParaRPr lang="en-US" sz="2000" dirty="0"/>
          </a:p>
          <a:p>
            <a:pPr>
              <a:defRPr/>
            </a:pPr>
            <a:r>
              <a:rPr lang="en-US" sz="2000" dirty="0"/>
              <a:t>Network Virtual Terminal</a:t>
            </a:r>
          </a:p>
          <a:p>
            <a:pPr>
              <a:defRPr/>
            </a:pPr>
            <a:r>
              <a:rPr lang="en-US" sz="2000" dirty="0"/>
              <a:t>FTAM-File transfer access and management</a:t>
            </a:r>
          </a:p>
          <a:p>
            <a:pPr>
              <a:defRPr/>
            </a:pPr>
            <a:r>
              <a:rPr lang="en-US" sz="2000" dirty="0"/>
              <a:t>Mail Services</a:t>
            </a:r>
          </a:p>
          <a:p>
            <a:pPr>
              <a:defRPr/>
            </a:pPr>
            <a:r>
              <a:rPr lang="en-US" sz="2000" dirty="0"/>
              <a:t>Directory Services</a:t>
            </a:r>
          </a:p>
          <a:p>
            <a:pPr>
              <a:defRPr/>
            </a:pPr>
            <a:endParaRPr lang="en-IN" dirty="0"/>
          </a:p>
        </p:txBody>
      </p:sp>
    </p:spTree>
    <p:extLst>
      <p:ext uri="{BB962C8B-B14F-4D97-AF65-F5344CB8AC3E}">
        <p14:creationId xmlns:p14="http://schemas.microsoft.com/office/powerpoint/2010/main" val="15076897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it-IT" sz="3600" dirty="0">
                <a:solidFill>
                  <a:srgbClr val="FF0000"/>
                </a:solidFill>
              </a:rPr>
              <a:t>OSI model in a nutshell</a:t>
            </a:r>
            <a:endParaRPr lang="en-IN" sz="3600" dirty="0">
              <a:solidFill>
                <a:srgbClr val="FF0000"/>
              </a:solidFill>
            </a:endParaRP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1484313"/>
            <a:ext cx="7431087"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0981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a:bodyPr>
          <a:lstStyle/>
          <a:p>
            <a:pPr eaLnBrk="1" fontAlgn="auto" hangingPunct="1">
              <a:spcAft>
                <a:spcPts val="0"/>
              </a:spcAft>
              <a:defRPr/>
            </a:pPr>
            <a:r>
              <a:rPr lang="en-US" sz="3600" dirty="0">
                <a:solidFill>
                  <a:srgbClr val="FF0000"/>
                </a:solidFill>
              </a:rPr>
              <a:t>Data Transmission in OSI model</a:t>
            </a:r>
          </a:p>
        </p:txBody>
      </p:sp>
      <p:sp>
        <p:nvSpPr>
          <p:cNvPr id="51203" name="Rectangle 3"/>
          <p:cNvSpPr>
            <a:spLocks noGrp="1" noChangeArrowheads="1"/>
          </p:cNvSpPr>
          <p:nvPr>
            <p:ph idx="1"/>
          </p:nvPr>
        </p:nvSpPr>
        <p:spPr/>
        <p:txBody>
          <a:bodyPr/>
          <a:lstStyle/>
          <a:p>
            <a:pPr eaLnBrk="1" hangingPunct="1"/>
            <a:r>
              <a:rPr lang="en-US">
                <a:cs typeface="Arial" pitchFamily="34" charset="0"/>
              </a:rPr>
              <a:t> Data Transmission in the OSI Model</a:t>
            </a:r>
          </a:p>
          <a:p>
            <a:pPr eaLnBrk="1" hangingPunct="1"/>
            <a:endParaRPr lang="en-US">
              <a:cs typeface="Arial" pitchFamily="34" charset="0"/>
            </a:endParaRPr>
          </a:p>
        </p:txBody>
      </p:sp>
      <p:pic>
        <p:nvPicPr>
          <p:cNvPr id="51204" name="Picture 4" descr="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989138"/>
            <a:ext cx="6970713"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03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68313" y="333375"/>
            <a:ext cx="8229600" cy="990600"/>
          </a:xfrm>
        </p:spPr>
        <p:txBody>
          <a:bodyPr>
            <a:normAutofit/>
          </a:bodyPr>
          <a:lstStyle/>
          <a:p>
            <a:pPr eaLnBrk="1" fontAlgn="auto" hangingPunct="1">
              <a:spcAft>
                <a:spcPts val="0"/>
              </a:spcAft>
              <a:defRPr/>
            </a:pPr>
            <a:r>
              <a:rPr lang="en-US" sz="3600" dirty="0">
                <a:solidFill>
                  <a:srgbClr val="FF0000"/>
                </a:solidFill>
              </a:rPr>
              <a:t>TCP/IP Reference Model (1)</a:t>
            </a:r>
          </a:p>
        </p:txBody>
      </p:sp>
      <p:pic>
        <p:nvPicPr>
          <p:cNvPr id="52227"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69988"/>
            <a:ext cx="439261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descr="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735388"/>
            <a:ext cx="6408738"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5656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600" dirty="0">
                <a:solidFill>
                  <a:srgbClr val="FF0000"/>
                </a:solidFill>
              </a:rPr>
              <a:t>TCP/IP Reference Model (2)</a:t>
            </a:r>
            <a:endParaRPr lang="en-IN" sz="3600"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pPr algn="just">
              <a:defRPr/>
            </a:pPr>
            <a:r>
              <a:rPr lang="en-US" dirty="0"/>
              <a:t>The </a:t>
            </a:r>
            <a:r>
              <a:rPr lang="en-US" b="1" dirty="0"/>
              <a:t>TCP/IP model</a:t>
            </a:r>
            <a:r>
              <a:rPr lang="en-US" dirty="0"/>
              <a:t> is a concise version of the OSI model. It contains four layers, unlike seven layers in the OSI model. </a:t>
            </a:r>
          </a:p>
          <a:p>
            <a:pPr algn="just">
              <a:defRPr/>
            </a:pPr>
            <a:endParaRPr lang="en-US" dirty="0"/>
          </a:p>
          <a:p>
            <a:pPr marL="0" indent="0" algn="just">
              <a:buFont typeface="Arial" pitchFamily="34" charset="0"/>
              <a:buNone/>
              <a:defRPr/>
            </a:pPr>
            <a:r>
              <a:rPr lang="en-US" dirty="0"/>
              <a:t>The layers are:</a:t>
            </a:r>
          </a:p>
          <a:p>
            <a:pPr algn="just">
              <a:defRPr/>
            </a:pPr>
            <a:r>
              <a:rPr lang="en-US" dirty="0"/>
              <a:t>Process/Application Layer</a:t>
            </a:r>
          </a:p>
          <a:p>
            <a:pPr algn="just">
              <a:defRPr/>
            </a:pPr>
            <a:r>
              <a:rPr lang="en-US" dirty="0"/>
              <a:t>Host-to-Host/Transport Layer</a:t>
            </a:r>
          </a:p>
          <a:p>
            <a:pPr algn="just">
              <a:defRPr/>
            </a:pPr>
            <a:r>
              <a:rPr lang="en-US" dirty="0"/>
              <a:t>Internet Layer</a:t>
            </a:r>
          </a:p>
          <a:p>
            <a:pPr algn="just">
              <a:defRPr/>
            </a:pPr>
            <a:r>
              <a:rPr lang="en-US" dirty="0"/>
              <a:t>Network Access/Link Layer</a:t>
            </a:r>
          </a:p>
          <a:p>
            <a:pPr algn="just">
              <a:defRPr/>
            </a:pPr>
            <a:endParaRPr lang="en-IN" dirty="0"/>
          </a:p>
        </p:txBody>
      </p:sp>
    </p:spTree>
    <p:extLst>
      <p:ext uri="{BB962C8B-B14F-4D97-AF65-F5344CB8AC3E}">
        <p14:creationId xmlns:p14="http://schemas.microsoft.com/office/powerpoint/2010/main" val="29334723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Network Access Layer</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57200" y="1268413"/>
            <a:ext cx="8229600" cy="5208587"/>
          </a:xfrm>
        </p:spPr>
        <p:txBody>
          <a:bodyPr/>
          <a:lstStyle/>
          <a:p>
            <a:pPr algn="just">
              <a:defRPr/>
            </a:pPr>
            <a:r>
              <a:rPr lang="en-US" dirty="0"/>
              <a:t>This layer corresponds to the combination of Data Link Layer and Physical Layer of the OSI model.</a:t>
            </a:r>
          </a:p>
          <a:p>
            <a:pPr marL="0" indent="0" algn="just">
              <a:buFont typeface="Arial" pitchFamily="34" charset="0"/>
              <a:buNone/>
              <a:defRPr/>
            </a:pPr>
            <a:r>
              <a:rPr lang="en-US" dirty="0"/>
              <a:t> </a:t>
            </a:r>
          </a:p>
          <a:p>
            <a:pPr>
              <a:defRPr/>
            </a:pPr>
            <a:r>
              <a:rPr lang="en-US" dirty="0"/>
              <a:t>It looks out for hardware addressing and the protocols present in this layer allows for the physical transmission of data.</a:t>
            </a:r>
            <a:br>
              <a:rPr lang="en-US" dirty="0"/>
            </a:br>
            <a:endParaRPr lang="en-IN" dirty="0"/>
          </a:p>
        </p:txBody>
      </p:sp>
    </p:spTree>
    <p:extLst>
      <p:ext uri="{BB962C8B-B14F-4D97-AF65-F5344CB8AC3E}">
        <p14:creationId xmlns:p14="http://schemas.microsoft.com/office/powerpoint/2010/main" val="38357451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Internet Layer</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395288" y="1196975"/>
            <a:ext cx="8229600" cy="4876800"/>
          </a:xfrm>
        </p:spPr>
        <p:txBody>
          <a:bodyPr/>
          <a:lstStyle/>
          <a:p>
            <a:pPr algn="just">
              <a:defRPr/>
            </a:pPr>
            <a:r>
              <a:rPr lang="en-US" sz="1800" dirty="0"/>
              <a:t>It defines the protocols which are responsible for logical transmission of data over the entire network. </a:t>
            </a:r>
          </a:p>
          <a:p>
            <a:pPr algn="just">
              <a:defRPr/>
            </a:pPr>
            <a:endParaRPr lang="en-US" sz="1800" dirty="0"/>
          </a:p>
          <a:p>
            <a:pPr marL="0" indent="0" algn="just">
              <a:buFont typeface="Arial" pitchFamily="34" charset="0"/>
              <a:buNone/>
              <a:defRPr/>
            </a:pPr>
            <a:r>
              <a:rPr lang="en-US" sz="1800" dirty="0"/>
              <a:t>The main protocols residing at this layer are :</a:t>
            </a:r>
          </a:p>
          <a:p>
            <a:pPr algn="just">
              <a:defRPr/>
            </a:pPr>
            <a:r>
              <a:rPr lang="en-US" sz="1800" b="1" dirty="0"/>
              <a:t>IP –</a:t>
            </a:r>
            <a:r>
              <a:rPr lang="en-US" sz="1800" dirty="0"/>
              <a:t> stands for Internet Protocol and it is responsible for delivering packets from the source host to the destination host by looking at the IP addresses in the packet headers. </a:t>
            </a:r>
          </a:p>
          <a:p>
            <a:pPr algn="just">
              <a:defRPr/>
            </a:pPr>
            <a:endParaRPr lang="en-US" sz="1800" dirty="0"/>
          </a:p>
          <a:p>
            <a:pPr algn="just">
              <a:defRPr/>
            </a:pPr>
            <a:r>
              <a:rPr lang="en-US" sz="1800" b="1" dirty="0"/>
              <a:t>ICMP –</a:t>
            </a:r>
            <a:r>
              <a:rPr lang="en-US" sz="1800" dirty="0"/>
              <a:t> stands for Internet Control Message Protocol. It is encapsulated within IP datagrams and is responsible for providing hosts with information about network problems.</a:t>
            </a:r>
          </a:p>
          <a:p>
            <a:pPr algn="just">
              <a:defRPr/>
            </a:pPr>
            <a:endParaRPr lang="en-US" sz="1800" dirty="0"/>
          </a:p>
          <a:p>
            <a:pPr algn="just">
              <a:defRPr/>
            </a:pPr>
            <a:r>
              <a:rPr lang="en-US" sz="1800" b="1" dirty="0"/>
              <a:t>ARP –</a:t>
            </a:r>
            <a:r>
              <a:rPr lang="en-US" sz="1800" dirty="0"/>
              <a:t> stands for Address Resolution Protocol. Its job is to find the hardware address of a host from a known IP address. ARP has several types: Reverse ARP, Proxy ARP, Gratuitous ARP and Inverse ARP.</a:t>
            </a:r>
          </a:p>
          <a:p>
            <a:pPr>
              <a:defRPr/>
            </a:pPr>
            <a:endParaRPr lang="en-IN" dirty="0"/>
          </a:p>
        </p:txBody>
      </p:sp>
    </p:spTree>
    <p:extLst>
      <p:ext uri="{BB962C8B-B14F-4D97-AF65-F5344CB8AC3E}">
        <p14:creationId xmlns:p14="http://schemas.microsoft.com/office/powerpoint/2010/main" val="16366616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Host-to-Host Layer </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539750" y="1125538"/>
            <a:ext cx="8229600" cy="4876800"/>
          </a:xfrm>
        </p:spPr>
        <p:txBody>
          <a:bodyPr/>
          <a:lstStyle/>
          <a:p>
            <a:pPr algn="just">
              <a:defRPr/>
            </a:pPr>
            <a:r>
              <a:rPr lang="en-US" sz="1800" dirty="0"/>
              <a:t>This layer is analogous to the transport layer of the OSI model. It is responsible for end-to-end communication and error-free delivery of data. It shields the upper-layer applications from the complexities of data. </a:t>
            </a:r>
          </a:p>
          <a:p>
            <a:pPr algn="just">
              <a:defRPr/>
            </a:pPr>
            <a:endParaRPr lang="en-US" sz="1800" dirty="0"/>
          </a:p>
          <a:p>
            <a:pPr marL="0" indent="0" algn="just">
              <a:buFont typeface="Arial" pitchFamily="34" charset="0"/>
              <a:buNone/>
              <a:defRPr/>
            </a:pPr>
            <a:r>
              <a:rPr lang="en-US" sz="1800" dirty="0"/>
              <a:t>The two main protocols present in this layer are :</a:t>
            </a:r>
          </a:p>
          <a:p>
            <a:pPr marL="0" indent="0" algn="just">
              <a:buFont typeface="Arial" pitchFamily="34" charset="0"/>
              <a:buNone/>
              <a:defRPr/>
            </a:pPr>
            <a:endParaRPr lang="en-US" sz="1800" dirty="0"/>
          </a:p>
          <a:p>
            <a:pPr algn="just">
              <a:defRPr/>
            </a:pPr>
            <a:r>
              <a:rPr lang="en-US" sz="1800" b="1" dirty="0"/>
              <a:t>Transmission Control Protocol (TCP) –</a:t>
            </a:r>
            <a:r>
              <a:rPr lang="en-US" sz="1800" dirty="0"/>
              <a:t> It is known to provide reliable and error-free communication between end systems. It performs sequencing and segmentation of data. It also has acknowledgment feature and controls the flow of the data through flow control mechanism. It is a very effective protocol but has a lot of overhead due to such features. Increased overhead leads to increased cost.</a:t>
            </a:r>
          </a:p>
          <a:p>
            <a:pPr algn="just">
              <a:defRPr/>
            </a:pPr>
            <a:endParaRPr lang="en-US" sz="1800" dirty="0"/>
          </a:p>
          <a:p>
            <a:pPr algn="just">
              <a:defRPr/>
            </a:pPr>
            <a:r>
              <a:rPr lang="en-US" sz="1800" b="1" dirty="0"/>
              <a:t>User Datagram Protocol (UDP) –</a:t>
            </a:r>
            <a:r>
              <a:rPr lang="en-US" sz="1800" dirty="0"/>
              <a:t> On the other hand does not provide any such features. It is the go-to protocol if your application does not require reliable transport as it is very cost-effective. Unlike TCP, which is connection-oriented protocol, UDP is connectionless.</a:t>
            </a:r>
          </a:p>
          <a:p>
            <a:pPr>
              <a:defRPr/>
            </a:pPr>
            <a:endParaRPr lang="en-IN" dirty="0"/>
          </a:p>
        </p:txBody>
      </p:sp>
    </p:spTree>
    <p:extLst>
      <p:ext uri="{BB962C8B-B14F-4D97-AF65-F5344CB8AC3E}">
        <p14:creationId xmlns:p14="http://schemas.microsoft.com/office/powerpoint/2010/main" val="370982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F68A-7E2D-4497-20A3-A1B156FA82F9}"/>
              </a:ext>
            </a:extLst>
          </p:cNvPr>
          <p:cNvSpPr>
            <a:spLocks noGrp="1"/>
          </p:cNvSpPr>
          <p:nvPr>
            <p:ph type="title"/>
          </p:nvPr>
        </p:nvSpPr>
        <p:spPr/>
        <p:txBody>
          <a:bodyPr/>
          <a:lstStyle/>
          <a:p>
            <a:r>
              <a:rPr lang="en-US" sz="4400" dirty="0">
                <a:solidFill>
                  <a:srgbClr val="FF0000"/>
                </a:solidFill>
              </a:rPr>
              <a:t>Network Hardware(Contd..)</a:t>
            </a:r>
            <a:endParaRPr lang="en-US" dirty="0">
              <a:solidFill>
                <a:srgbClr val="FF0000"/>
              </a:solidFill>
            </a:endParaRPr>
          </a:p>
        </p:txBody>
      </p:sp>
      <p:sp>
        <p:nvSpPr>
          <p:cNvPr id="3" name="Content Placeholder 2">
            <a:extLst>
              <a:ext uri="{FF2B5EF4-FFF2-40B4-BE49-F238E27FC236}">
                <a16:creationId xmlns:a16="http://schemas.microsoft.com/office/drawing/2014/main" id="{BE55ED1A-FF95-C429-80F3-2DE0804FBDD6}"/>
              </a:ext>
            </a:extLst>
          </p:cNvPr>
          <p:cNvSpPr>
            <a:spLocks noGrp="1"/>
          </p:cNvSpPr>
          <p:nvPr>
            <p:ph idx="1"/>
          </p:nvPr>
        </p:nvSpPr>
        <p:spPr>
          <a:xfrm>
            <a:off x="422031" y="1295400"/>
            <a:ext cx="8382000" cy="4830763"/>
          </a:xfrm>
        </p:spPr>
        <p:txBody>
          <a:bodyPr>
            <a:normAutofit fontScale="62500" lnSpcReduction="20000"/>
          </a:bodyPr>
          <a:lstStyle/>
          <a:p>
            <a:pPr marL="0" indent="0" algn="just">
              <a:buNone/>
            </a:pPr>
            <a:r>
              <a:rPr lang="en-IN" sz="3400" b="1" dirty="0"/>
              <a:t>Point-to-point networks</a:t>
            </a:r>
          </a:p>
          <a:p>
            <a:pPr marL="0" indent="0" algn="just">
              <a:buNone/>
            </a:pPr>
            <a:endParaRPr lang="en-IN" sz="3400" dirty="0"/>
          </a:p>
          <a:p>
            <a:pPr algn="just"/>
            <a:r>
              <a:rPr lang="en-IN" sz="3400" dirty="0"/>
              <a:t>These networks consists of many connections between individual pair of machines.</a:t>
            </a:r>
          </a:p>
          <a:p>
            <a:pPr algn="just"/>
            <a:endParaRPr lang="en-IN" sz="3400" dirty="0"/>
          </a:p>
          <a:p>
            <a:pPr algn="just"/>
            <a:r>
              <a:rPr lang="en-IN" sz="3400" dirty="0"/>
              <a:t>To go from source to destination first it need to visit some intermediate machines.</a:t>
            </a:r>
          </a:p>
          <a:p>
            <a:pPr algn="just"/>
            <a:endParaRPr lang="en-IN" sz="3400" dirty="0"/>
          </a:p>
          <a:p>
            <a:pPr algn="just"/>
            <a:r>
              <a:rPr lang="en-IN" sz="3400" dirty="0"/>
              <a:t>Multiple routes of different lengths are available finding good one is important in these networks.</a:t>
            </a:r>
          </a:p>
          <a:p>
            <a:pPr algn="just"/>
            <a:endParaRPr lang="en-IN" sz="3400" dirty="0"/>
          </a:p>
          <a:p>
            <a:pPr algn="just"/>
            <a:r>
              <a:rPr lang="en-IN" sz="3400" dirty="0"/>
              <a:t>Generally Small networks use Broadcasting and larger ones use point to point networks.</a:t>
            </a:r>
          </a:p>
          <a:p>
            <a:pPr algn="just"/>
            <a:endParaRPr lang="en-IN" sz="3400" dirty="0"/>
          </a:p>
          <a:p>
            <a:pPr algn="just"/>
            <a:r>
              <a:rPr lang="en-IN" sz="3400" dirty="0"/>
              <a:t>Point to point with one sender and receiver is called </a:t>
            </a:r>
            <a:r>
              <a:rPr lang="en-IN" sz="3400" b="1" dirty="0"/>
              <a:t>unicasting</a:t>
            </a:r>
            <a:r>
              <a:rPr lang="en-IN" sz="3400" dirty="0"/>
              <a:t>.</a:t>
            </a:r>
          </a:p>
          <a:p>
            <a:endParaRPr lang="en-US" dirty="0"/>
          </a:p>
        </p:txBody>
      </p:sp>
    </p:spTree>
    <p:extLst>
      <p:ext uri="{BB962C8B-B14F-4D97-AF65-F5344CB8AC3E}">
        <p14:creationId xmlns:p14="http://schemas.microsoft.com/office/powerpoint/2010/main" val="3717298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IN" sz="3600" dirty="0">
                <a:solidFill>
                  <a:srgbClr val="FF0000"/>
                </a:solidFill>
              </a:rPr>
              <a:t>Application Layer </a:t>
            </a:r>
            <a:br>
              <a:rPr lang="en-IN"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468313" y="1268413"/>
            <a:ext cx="8229600" cy="4876800"/>
          </a:xfrm>
        </p:spPr>
        <p:txBody>
          <a:bodyPr/>
          <a:lstStyle/>
          <a:p>
            <a:pPr algn="just">
              <a:defRPr/>
            </a:pPr>
            <a:r>
              <a:rPr lang="en-US" sz="2000" dirty="0"/>
              <a:t>This layer performs the functions of top three layers of the OSI model: Application, Presentation and Session Layer. </a:t>
            </a:r>
          </a:p>
          <a:p>
            <a:pPr algn="just">
              <a:defRPr/>
            </a:pPr>
            <a:endParaRPr lang="en-US" sz="2000" dirty="0"/>
          </a:p>
          <a:p>
            <a:pPr algn="just">
              <a:defRPr/>
            </a:pPr>
            <a:r>
              <a:rPr lang="en-US" sz="2000" dirty="0"/>
              <a:t>It is responsible for node-to-node communication and controls user-interface specifications.</a:t>
            </a:r>
          </a:p>
          <a:p>
            <a:pPr marL="0" indent="0" algn="just">
              <a:buFont typeface="Arial" pitchFamily="34" charset="0"/>
              <a:buNone/>
              <a:defRPr/>
            </a:pPr>
            <a:endParaRPr lang="en-US" sz="2000" dirty="0"/>
          </a:p>
          <a:p>
            <a:pPr algn="just">
              <a:defRPr/>
            </a:pPr>
            <a:r>
              <a:rPr lang="en-US" sz="2000" dirty="0"/>
              <a:t>Some of the protocols present in this layer are: HTTP, HTTPS, FTP, TFTP, Telnet, SSH, SMTP, SNMP, NTP, DNS, DHCP, NFS etc.</a:t>
            </a:r>
            <a:endParaRPr lang="en-IN" sz="2000" dirty="0"/>
          </a:p>
        </p:txBody>
      </p:sp>
    </p:spTree>
    <p:extLst>
      <p:ext uri="{BB962C8B-B14F-4D97-AF65-F5344CB8AC3E}">
        <p14:creationId xmlns:p14="http://schemas.microsoft.com/office/powerpoint/2010/main" val="3349830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br>
              <a:rPr lang="en-US" dirty="0"/>
            </a:br>
            <a:r>
              <a:rPr lang="en-US" sz="4000" dirty="0">
                <a:solidFill>
                  <a:srgbClr val="FF0000"/>
                </a:solidFill>
              </a:rPr>
              <a:t>Difference between TCP/IP and OSI Model:</a:t>
            </a:r>
            <a:br>
              <a:rPr lang="en-US" sz="4000" dirty="0">
                <a:solidFill>
                  <a:srgbClr val="FF0000"/>
                </a:solidFill>
              </a:rPr>
            </a:br>
            <a:endParaRPr lang="en-IN" sz="4000"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27781560"/>
              </p:ext>
            </p:extLst>
          </p:nvPr>
        </p:nvGraphicFramePr>
        <p:xfrm>
          <a:off x="755650" y="1412875"/>
          <a:ext cx="7632700" cy="5006516"/>
        </p:xfrm>
        <a:graphic>
          <a:graphicData uri="http://schemas.openxmlformats.org/drawingml/2006/table">
            <a:tbl>
              <a:tblPr/>
              <a:tblGrid>
                <a:gridCol w="3816350">
                  <a:extLst>
                    <a:ext uri="{9D8B030D-6E8A-4147-A177-3AD203B41FA5}">
                      <a16:colId xmlns:a16="http://schemas.microsoft.com/office/drawing/2014/main" val="20000"/>
                    </a:ext>
                  </a:extLst>
                </a:gridCol>
                <a:gridCol w="3816350">
                  <a:extLst>
                    <a:ext uri="{9D8B030D-6E8A-4147-A177-3AD203B41FA5}">
                      <a16:colId xmlns:a16="http://schemas.microsoft.com/office/drawing/2014/main" val="20001"/>
                    </a:ext>
                  </a:extLst>
                </a:gridCol>
              </a:tblGrid>
              <a:tr h="226828">
                <a:tc>
                  <a:txBody>
                    <a:bodyPr/>
                    <a:lstStyle/>
                    <a:p>
                      <a:r>
                        <a:rPr lang="en-IN" sz="1400" dirty="0">
                          <a:solidFill>
                            <a:srgbClr val="FF0000"/>
                          </a:solidFill>
                        </a:rPr>
                        <a:t>TCP/IP</a:t>
                      </a:r>
                    </a:p>
                  </a:txBody>
                  <a:tcPr marL="56706" marR="56706" marT="28353" marB="28353" anchor="ctr">
                    <a:lnL>
                      <a:noFill/>
                    </a:lnL>
                    <a:lnR>
                      <a:noFill/>
                    </a:lnR>
                    <a:lnT>
                      <a:noFill/>
                    </a:lnT>
                    <a:lnB>
                      <a:noFill/>
                    </a:lnB>
                  </a:tcPr>
                </a:tc>
                <a:tc>
                  <a:txBody>
                    <a:bodyPr/>
                    <a:lstStyle/>
                    <a:p>
                      <a:r>
                        <a:rPr lang="en-IN" sz="1400" dirty="0">
                          <a:solidFill>
                            <a:srgbClr val="FF0000"/>
                          </a:solidFill>
                        </a:rPr>
                        <a:t>OSI</a:t>
                      </a:r>
                    </a:p>
                  </a:txBody>
                  <a:tcPr marL="56706" marR="56706" marT="28353" marB="28353" anchor="ctr">
                    <a:lnL>
                      <a:noFill/>
                    </a:lnL>
                    <a:lnR>
                      <a:noFill/>
                    </a:lnR>
                    <a:lnT>
                      <a:noFill/>
                    </a:lnT>
                    <a:lnB>
                      <a:noFill/>
                    </a:lnB>
                  </a:tcPr>
                </a:tc>
                <a:extLst>
                  <a:ext uri="{0D108BD9-81ED-4DB2-BD59-A6C34878D82A}">
                    <a16:rowId xmlns:a16="http://schemas.microsoft.com/office/drawing/2014/main" val="10000"/>
                  </a:ext>
                </a:extLst>
              </a:tr>
              <a:tr h="396949">
                <a:tc>
                  <a:txBody>
                    <a:bodyPr/>
                    <a:lstStyle/>
                    <a:p>
                      <a:r>
                        <a:rPr lang="en-IN" sz="1400" dirty="0"/>
                        <a:t>TCP refers to Transmission Control Protocol.</a:t>
                      </a:r>
                    </a:p>
                  </a:txBody>
                  <a:tcPr marL="56706" marR="56706" marT="28353" marB="28353" anchor="ctr">
                    <a:lnL>
                      <a:noFill/>
                    </a:lnL>
                    <a:lnR>
                      <a:noFill/>
                    </a:lnR>
                    <a:lnT>
                      <a:noFill/>
                    </a:lnT>
                    <a:lnB>
                      <a:noFill/>
                    </a:lnB>
                  </a:tcPr>
                </a:tc>
                <a:tc>
                  <a:txBody>
                    <a:bodyPr/>
                    <a:lstStyle/>
                    <a:p>
                      <a:r>
                        <a:rPr lang="en-US" sz="1400"/>
                        <a:t>OSI refers to Open Systems Interconnection.</a:t>
                      </a:r>
                    </a:p>
                  </a:txBody>
                  <a:tcPr marL="56706" marR="56706" marT="28353" marB="28353" anchor="ctr">
                    <a:lnL>
                      <a:noFill/>
                    </a:lnL>
                    <a:lnR>
                      <a:noFill/>
                    </a:lnR>
                    <a:lnT>
                      <a:noFill/>
                    </a:lnT>
                    <a:lnB>
                      <a:noFill/>
                    </a:lnB>
                  </a:tcPr>
                </a:tc>
                <a:extLst>
                  <a:ext uri="{0D108BD9-81ED-4DB2-BD59-A6C34878D82A}">
                    <a16:rowId xmlns:a16="http://schemas.microsoft.com/office/drawing/2014/main" val="10001"/>
                  </a:ext>
                </a:extLst>
              </a:tr>
              <a:tr h="226828">
                <a:tc>
                  <a:txBody>
                    <a:bodyPr/>
                    <a:lstStyle/>
                    <a:p>
                      <a:r>
                        <a:rPr lang="en-IN" sz="1400" dirty="0"/>
                        <a:t>TCP/IP has 4 layers.</a:t>
                      </a:r>
                    </a:p>
                  </a:txBody>
                  <a:tcPr marL="56706" marR="56706" marT="28353" marB="28353" anchor="ctr">
                    <a:lnL>
                      <a:noFill/>
                    </a:lnL>
                    <a:lnR>
                      <a:noFill/>
                    </a:lnR>
                    <a:lnT>
                      <a:noFill/>
                    </a:lnT>
                    <a:lnB>
                      <a:noFill/>
                    </a:lnB>
                  </a:tcPr>
                </a:tc>
                <a:tc>
                  <a:txBody>
                    <a:bodyPr/>
                    <a:lstStyle/>
                    <a:p>
                      <a:r>
                        <a:rPr lang="en-IN" sz="1400" dirty="0"/>
                        <a:t>OSI has 7 layers.</a:t>
                      </a:r>
                    </a:p>
                  </a:txBody>
                  <a:tcPr marL="56706" marR="56706" marT="28353" marB="28353" anchor="ctr">
                    <a:lnL>
                      <a:noFill/>
                    </a:lnL>
                    <a:lnR>
                      <a:noFill/>
                    </a:lnR>
                    <a:lnT>
                      <a:noFill/>
                    </a:lnT>
                    <a:lnB>
                      <a:noFill/>
                    </a:lnB>
                  </a:tcPr>
                </a:tc>
                <a:extLst>
                  <a:ext uri="{0D108BD9-81ED-4DB2-BD59-A6C34878D82A}">
                    <a16:rowId xmlns:a16="http://schemas.microsoft.com/office/drawing/2014/main" val="10002"/>
                  </a:ext>
                </a:extLst>
              </a:tr>
              <a:tr h="226828">
                <a:tc>
                  <a:txBody>
                    <a:bodyPr/>
                    <a:lstStyle/>
                    <a:p>
                      <a:r>
                        <a:rPr lang="en-IN" sz="1400" dirty="0"/>
                        <a:t>TCP/IP is more reliable</a:t>
                      </a:r>
                    </a:p>
                  </a:txBody>
                  <a:tcPr marL="56706" marR="56706" marT="28353" marB="28353" anchor="ctr">
                    <a:lnL>
                      <a:noFill/>
                    </a:lnL>
                    <a:lnR>
                      <a:noFill/>
                    </a:lnR>
                    <a:lnT>
                      <a:noFill/>
                    </a:lnT>
                    <a:lnB>
                      <a:noFill/>
                    </a:lnB>
                  </a:tcPr>
                </a:tc>
                <a:tc>
                  <a:txBody>
                    <a:bodyPr/>
                    <a:lstStyle/>
                    <a:p>
                      <a:r>
                        <a:rPr lang="en-IN" sz="1400"/>
                        <a:t>OSI is less reliable</a:t>
                      </a:r>
                    </a:p>
                  </a:txBody>
                  <a:tcPr marL="56706" marR="56706" marT="28353" marB="28353" anchor="ctr">
                    <a:lnL>
                      <a:noFill/>
                    </a:lnL>
                    <a:lnR>
                      <a:noFill/>
                    </a:lnR>
                    <a:lnT>
                      <a:noFill/>
                    </a:lnT>
                    <a:lnB>
                      <a:noFill/>
                    </a:lnB>
                  </a:tcPr>
                </a:tc>
                <a:extLst>
                  <a:ext uri="{0D108BD9-81ED-4DB2-BD59-A6C34878D82A}">
                    <a16:rowId xmlns:a16="http://schemas.microsoft.com/office/drawing/2014/main" val="10003"/>
                  </a:ext>
                </a:extLst>
              </a:tr>
              <a:tr h="396949">
                <a:tc>
                  <a:txBody>
                    <a:bodyPr/>
                    <a:lstStyle/>
                    <a:p>
                      <a:r>
                        <a:rPr lang="en-US" sz="1400" dirty="0"/>
                        <a:t>TCP/IP does not have very strict boundaries.</a:t>
                      </a:r>
                    </a:p>
                  </a:txBody>
                  <a:tcPr marL="56706" marR="56706" marT="28353" marB="28353" anchor="ctr">
                    <a:lnL>
                      <a:noFill/>
                    </a:lnL>
                    <a:lnR>
                      <a:noFill/>
                    </a:lnR>
                    <a:lnT>
                      <a:noFill/>
                    </a:lnT>
                    <a:lnB>
                      <a:noFill/>
                    </a:lnB>
                  </a:tcPr>
                </a:tc>
                <a:tc>
                  <a:txBody>
                    <a:bodyPr/>
                    <a:lstStyle/>
                    <a:p>
                      <a:r>
                        <a:rPr lang="en-IN" sz="1400"/>
                        <a:t>OSI has strict boundaries</a:t>
                      </a:r>
                    </a:p>
                  </a:txBody>
                  <a:tcPr marL="56706" marR="56706" marT="28353" marB="28353" anchor="ctr">
                    <a:lnL>
                      <a:noFill/>
                    </a:lnL>
                    <a:lnR>
                      <a:noFill/>
                    </a:lnR>
                    <a:lnT>
                      <a:noFill/>
                    </a:lnT>
                    <a:lnB>
                      <a:noFill/>
                    </a:lnB>
                  </a:tcPr>
                </a:tc>
                <a:extLst>
                  <a:ext uri="{0D108BD9-81ED-4DB2-BD59-A6C34878D82A}">
                    <a16:rowId xmlns:a16="http://schemas.microsoft.com/office/drawing/2014/main" val="10004"/>
                  </a:ext>
                </a:extLst>
              </a:tr>
              <a:tr h="396949">
                <a:tc>
                  <a:txBody>
                    <a:bodyPr/>
                    <a:lstStyle/>
                    <a:p>
                      <a:r>
                        <a:rPr lang="en-US" sz="1400" dirty="0"/>
                        <a:t>TCP/IP follow a horizontal approach.</a:t>
                      </a:r>
                    </a:p>
                  </a:txBody>
                  <a:tcPr marL="56706" marR="56706" marT="28353" marB="28353" anchor="ctr">
                    <a:lnL>
                      <a:noFill/>
                    </a:lnL>
                    <a:lnR>
                      <a:noFill/>
                    </a:lnR>
                    <a:lnT>
                      <a:noFill/>
                    </a:lnT>
                    <a:lnB>
                      <a:noFill/>
                    </a:lnB>
                  </a:tcPr>
                </a:tc>
                <a:tc>
                  <a:txBody>
                    <a:bodyPr/>
                    <a:lstStyle/>
                    <a:p>
                      <a:r>
                        <a:rPr lang="en-US" sz="1400"/>
                        <a:t>OSI follows a vertical approach.</a:t>
                      </a:r>
                    </a:p>
                  </a:txBody>
                  <a:tcPr marL="56706" marR="56706" marT="28353" marB="28353" anchor="ctr">
                    <a:lnL>
                      <a:noFill/>
                    </a:lnL>
                    <a:lnR>
                      <a:noFill/>
                    </a:lnR>
                    <a:lnT>
                      <a:noFill/>
                    </a:lnT>
                    <a:lnB>
                      <a:noFill/>
                    </a:lnB>
                  </a:tcPr>
                </a:tc>
                <a:extLst>
                  <a:ext uri="{0D108BD9-81ED-4DB2-BD59-A6C34878D82A}">
                    <a16:rowId xmlns:a16="http://schemas.microsoft.com/office/drawing/2014/main" val="10005"/>
                  </a:ext>
                </a:extLst>
              </a:tr>
              <a:tr h="567070">
                <a:tc>
                  <a:txBody>
                    <a:bodyPr/>
                    <a:lstStyle/>
                    <a:p>
                      <a:r>
                        <a:rPr lang="en-US" sz="1400" dirty="0"/>
                        <a:t>TCP/IP uses both session and presentation layer in the application layer itself.</a:t>
                      </a:r>
                    </a:p>
                  </a:txBody>
                  <a:tcPr marL="56706" marR="56706" marT="28353" marB="28353" anchor="ctr">
                    <a:lnL>
                      <a:noFill/>
                    </a:lnL>
                    <a:lnR>
                      <a:noFill/>
                    </a:lnR>
                    <a:lnT>
                      <a:noFill/>
                    </a:lnT>
                    <a:lnB>
                      <a:noFill/>
                    </a:lnB>
                  </a:tcPr>
                </a:tc>
                <a:tc>
                  <a:txBody>
                    <a:bodyPr/>
                    <a:lstStyle/>
                    <a:p>
                      <a:r>
                        <a:rPr lang="en-US" sz="1400" dirty="0"/>
                        <a:t>OSI uses different session and presentation layers.</a:t>
                      </a:r>
                    </a:p>
                  </a:txBody>
                  <a:tcPr marL="56706" marR="56706" marT="28353" marB="28353" anchor="ctr">
                    <a:lnL>
                      <a:noFill/>
                    </a:lnL>
                    <a:lnR>
                      <a:noFill/>
                    </a:lnR>
                    <a:lnT>
                      <a:noFill/>
                    </a:lnT>
                    <a:lnB>
                      <a:noFill/>
                    </a:lnB>
                  </a:tcPr>
                </a:tc>
                <a:extLst>
                  <a:ext uri="{0D108BD9-81ED-4DB2-BD59-A6C34878D82A}">
                    <a16:rowId xmlns:a16="http://schemas.microsoft.com/office/drawing/2014/main" val="10006"/>
                  </a:ext>
                </a:extLst>
              </a:tr>
              <a:tr h="396949">
                <a:tc>
                  <a:txBody>
                    <a:bodyPr/>
                    <a:lstStyle/>
                    <a:p>
                      <a:r>
                        <a:rPr lang="en-US" sz="1400"/>
                        <a:t>TCP/IP developed protocols then model.</a:t>
                      </a:r>
                    </a:p>
                  </a:txBody>
                  <a:tcPr marL="56706" marR="56706" marT="28353" marB="28353" anchor="ctr">
                    <a:lnL>
                      <a:noFill/>
                    </a:lnL>
                    <a:lnR>
                      <a:noFill/>
                    </a:lnR>
                    <a:lnT>
                      <a:noFill/>
                    </a:lnT>
                    <a:lnB>
                      <a:noFill/>
                    </a:lnB>
                  </a:tcPr>
                </a:tc>
                <a:tc>
                  <a:txBody>
                    <a:bodyPr/>
                    <a:lstStyle/>
                    <a:p>
                      <a:r>
                        <a:rPr lang="en-US" sz="1400" dirty="0"/>
                        <a:t>OSI developed model then protocol.</a:t>
                      </a:r>
                    </a:p>
                  </a:txBody>
                  <a:tcPr marL="56706" marR="56706" marT="28353" marB="28353" anchor="ctr">
                    <a:lnL>
                      <a:noFill/>
                    </a:lnL>
                    <a:lnR>
                      <a:noFill/>
                    </a:lnR>
                    <a:lnT>
                      <a:noFill/>
                    </a:lnT>
                    <a:lnB>
                      <a:noFill/>
                    </a:lnB>
                  </a:tcPr>
                </a:tc>
                <a:extLst>
                  <a:ext uri="{0D108BD9-81ED-4DB2-BD59-A6C34878D82A}">
                    <a16:rowId xmlns:a16="http://schemas.microsoft.com/office/drawing/2014/main" val="10007"/>
                  </a:ext>
                </a:extLst>
              </a:tr>
              <a:tr h="567070">
                <a:tc>
                  <a:txBody>
                    <a:bodyPr/>
                    <a:lstStyle/>
                    <a:p>
                      <a:r>
                        <a:rPr lang="en-US" sz="1400"/>
                        <a:t>Transport layer in TCP/IP does not provide assurance delivery of packets.</a:t>
                      </a:r>
                    </a:p>
                  </a:txBody>
                  <a:tcPr marL="56706" marR="56706" marT="28353" marB="28353" anchor="ctr">
                    <a:lnL>
                      <a:noFill/>
                    </a:lnL>
                    <a:lnR>
                      <a:noFill/>
                    </a:lnR>
                    <a:lnT>
                      <a:noFill/>
                    </a:lnT>
                    <a:lnB>
                      <a:noFill/>
                    </a:lnB>
                  </a:tcPr>
                </a:tc>
                <a:tc>
                  <a:txBody>
                    <a:bodyPr/>
                    <a:lstStyle/>
                    <a:p>
                      <a:r>
                        <a:rPr lang="en-US" sz="1400" dirty="0"/>
                        <a:t>In OSI model, transport layer provides assurance delivery of packets.</a:t>
                      </a:r>
                    </a:p>
                  </a:txBody>
                  <a:tcPr marL="56706" marR="56706" marT="28353" marB="28353" anchor="ctr">
                    <a:lnL>
                      <a:noFill/>
                    </a:lnL>
                    <a:lnR>
                      <a:noFill/>
                    </a:lnR>
                    <a:lnT>
                      <a:noFill/>
                    </a:lnT>
                    <a:lnB>
                      <a:noFill/>
                    </a:lnB>
                  </a:tcPr>
                </a:tc>
                <a:extLst>
                  <a:ext uri="{0D108BD9-81ED-4DB2-BD59-A6C34878D82A}">
                    <a16:rowId xmlns:a16="http://schemas.microsoft.com/office/drawing/2014/main" val="10008"/>
                  </a:ext>
                </a:extLst>
              </a:tr>
              <a:tr h="737191">
                <a:tc>
                  <a:txBody>
                    <a:bodyPr/>
                    <a:lstStyle/>
                    <a:p>
                      <a:r>
                        <a:rPr lang="en-US" sz="1400"/>
                        <a:t>TCP/IP model network layer only provides connection less services.</a:t>
                      </a:r>
                    </a:p>
                  </a:txBody>
                  <a:tcPr marL="56706" marR="56706" marT="28353" marB="28353" anchor="ctr">
                    <a:lnL>
                      <a:noFill/>
                    </a:lnL>
                    <a:lnR>
                      <a:noFill/>
                    </a:lnR>
                    <a:lnT>
                      <a:noFill/>
                    </a:lnT>
                    <a:lnB>
                      <a:noFill/>
                    </a:lnB>
                  </a:tcPr>
                </a:tc>
                <a:tc>
                  <a:txBody>
                    <a:bodyPr/>
                    <a:lstStyle/>
                    <a:p>
                      <a:r>
                        <a:rPr lang="en-US" sz="1400" dirty="0"/>
                        <a:t>Connection less and connection oriented both services are provided by network layer in OSI model.</a:t>
                      </a:r>
                    </a:p>
                  </a:txBody>
                  <a:tcPr marL="56706" marR="56706" marT="28353" marB="28353" anchor="ctr">
                    <a:lnL>
                      <a:noFill/>
                    </a:lnL>
                    <a:lnR>
                      <a:noFill/>
                    </a:lnR>
                    <a:lnT>
                      <a:noFill/>
                    </a:lnT>
                    <a:lnB>
                      <a:noFill/>
                    </a:lnB>
                  </a:tcPr>
                </a:tc>
                <a:extLst>
                  <a:ext uri="{0D108BD9-81ED-4DB2-BD59-A6C34878D82A}">
                    <a16:rowId xmlns:a16="http://schemas.microsoft.com/office/drawing/2014/main" val="10009"/>
                  </a:ext>
                </a:extLst>
              </a:tr>
              <a:tr h="737191">
                <a:tc>
                  <a:txBody>
                    <a:bodyPr/>
                    <a:lstStyle/>
                    <a:p>
                      <a:r>
                        <a:rPr lang="en-US" sz="1400"/>
                        <a:t>Protocols cannot be replaced easily in TCP/IP model.</a:t>
                      </a:r>
                    </a:p>
                  </a:txBody>
                  <a:tcPr marL="56706" marR="56706" marT="28353" marB="28353" anchor="ctr">
                    <a:lnL>
                      <a:noFill/>
                    </a:lnL>
                    <a:lnR>
                      <a:noFill/>
                    </a:lnR>
                    <a:lnT>
                      <a:noFill/>
                    </a:lnT>
                    <a:lnB>
                      <a:noFill/>
                    </a:lnB>
                  </a:tcPr>
                </a:tc>
                <a:tc>
                  <a:txBody>
                    <a:bodyPr/>
                    <a:lstStyle/>
                    <a:p>
                      <a:r>
                        <a:rPr lang="en-US" sz="1400" dirty="0"/>
                        <a:t>While in OSI model, Protocols are better covered and is easy to replace with the change in technology.</a:t>
                      </a:r>
                    </a:p>
                  </a:txBody>
                  <a:tcPr marL="56706" marR="56706" marT="28353" marB="28353" anchor="ctr">
                    <a:lnL>
                      <a:noFill/>
                    </a:lnL>
                    <a:lnR>
                      <a:noFill/>
                    </a:lnR>
                    <a:lnT>
                      <a:noFill/>
                    </a:lnT>
                    <a:lnB>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30588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sz="3600" b="1" dirty="0">
                <a:solidFill>
                  <a:srgbClr val="FF0000"/>
                </a:solidFill>
              </a:rPr>
              <a:t>Bandwidth Utilization</a:t>
            </a:r>
            <a:br>
              <a:rPr lang="en-IN" sz="3600" b="1"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533400" y="1219200"/>
            <a:ext cx="8229600" cy="5364163"/>
          </a:xfrm>
        </p:spPr>
        <p:txBody>
          <a:bodyPr/>
          <a:lstStyle/>
          <a:p>
            <a:pPr algn="just"/>
            <a:r>
              <a:rPr lang="en-US" sz="2000" dirty="0"/>
              <a:t>Bandwidth, or precisely </a:t>
            </a:r>
            <a:r>
              <a:rPr lang="en-US" sz="2000" b="1" dirty="0"/>
              <a:t>network bandwidth</a:t>
            </a:r>
            <a:r>
              <a:rPr lang="en-US" sz="2000" dirty="0"/>
              <a:t>, is the maximum rate at which data transfer occurs across any particular path of the network. Bandwidth is </a:t>
            </a:r>
            <a:r>
              <a:rPr lang="en-US" sz="2000" dirty="0">
                <a:solidFill>
                  <a:srgbClr val="FF0000"/>
                </a:solidFill>
              </a:rPr>
              <a:t>basically a measure of the amount of data </a:t>
            </a:r>
            <a:r>
              <a:rPr lang="en-US" sz="2000" dirty="0"/>
              <a:t>that can be sent and received at any instance of time.</a:t>
            </a:r>
            <a:endParaRPr lang="en-IN" sz="2000" dirty="0"/>
          </a:p>
          <a:p>
            <a:pPr algn="just"/>
            <a:r>
              <a:rPr lang="en-US" sz="2000" dirty="0"/>
              <a:t>Bandwidth is usually measured in bits transferred per second through a path or link. The common units of bandwidth we come across are as follows.</a:t>
            </a:r>
            <a:endParaRPr lang="en-IN" sz="2000" dirty="0"/>
          </a:p>
          <a:p>
            <a:pPr marL="0" lvl="0" indent="0" algn="just">
              <a:buNone/>
            </a:pPr>
            <a:r>
              <a:rPr lang="en-US" sz="2000" dirty="0"/>
              <a:t>          bps (Bits per second)</a:t>
            </a:r>
            <a:endParaRPr lang="en-IN" sz="2000" dirty="0"/>
          </a:p>
          <a:p>
            <a:pPr marL="0" lvl="0" indent="0" algn="just">
              <a:buNone/>
            </a:pPr>
            <a:r>
              <a:rPr lang="en-US" sz="2000" dirty="0"/>
              <a:t>          Mbps (Megabits per second)</a:t>
            </a:r>
            <a:endParaRPr lang="en-IN" sz="2000" dirty="0"/>
          </a:p>
          <a:p>
            <a:pPr marL="0" lvl="0" indent="0" algn="just">
              <a:buNone/>
            </a:pPr>
            <a:r>
              <a:rPr lang="en-US" sz="2000" dirty="0"/>
              <a:t>          </a:t>
            </a:r>
            <a:r>
              <a:rPr lang="en-US" sz="2000" dirty="0" err="1"/>
              <a:t>Gbps</a:t>
            </a:r>
            <a:r>
              <a:rPr lang="en-US" sz="2000" dirty="0"/>
              <a:t> (Gigabits per second)</a:t>
            </a:r>
            <a:endParaRPr lang="en-IN" sz="2000" dirty="0"/>
          </a:p>
          <a:p>
            <a:endParaRPr lang="en-IN" dirty="0">
              <a:solidFill>
                <a:srgbClr val="FF0000"/>
              </a:solidFill>
            </a:endParaRPr>
          </a:p>
        </p:txBody>
      </p:sp>
    </p:spTree>
    <p:extLst>
      <p:ext uri="{BB962C8B-B14F-4D97-AF65-F5344CB8AC3E}">
        <p14:creationId xmlns:p14="http://schemas.microsoft.com/office/powerpoint/2010/main" val="31666371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lgn="just">
              <a:buNone/>
            </a:pPr>
            <a:r>
              <a:rPr lang="en-US" sz="2800" b="1" dirty="0">
                <a:solidFill>
                  <a:srgbClr val="FF0000"/>
                </a:solidFill>
              </a:rPr>
              <a:t>Multiplexing</a:t>
            </a:r>
          </a:p>
          <a:p>
            <a:pPr algn="just"/>
            <a:r>
              <a:rPr lang="en-US" sz="2000" dirty="0"/>
              <a:t>Multiplexing is a technique used to combine and send the multiple data streams over a single medium. The process of combining the data streams is known as multiplexing and hardware used for multiplexing is known as a multiplexer.</a:t>
            </a:r>
          </a:p>
          <a:p>
            <a:pPr marL="0" indent="0" algn="just">
              <a:buNone/>
            </a:pPr>
            <a:endParaRPr lang="en-IN" sz="2000" dirty="0"/>
          </a:p>
          <a:p>
            <a:pPr algn="just"/>
            <a:r>
              <a:rPr lang="en-US" sz="2000" dirty="0"/>
              <a:t>Multiplexing is achieved by using a device called Multiplexer (</a:t>
            </a:r>
            <a:r>
              <a:rPr lang="en-US" sz="2000" b="1" dirty="0"/>
              <a:t>MUX</a:t>
            </a:r>
            <a:r>
              <a:rPr lang="en-US" sz="2000" dirty="0"/>
              <a:t>) that combines </a:t>
            </a:r>
            <a:r>
              <a:rPr lang="en-US" sz="2000" b="1" dirty="0"/>
              <a:t>n </a:t>
            </a:r>
            <a:r>
              <a:rPr lang="en-US" sz="2000" dirty="0"/>
              <a:t>input lines to generate a single output line. Multiplexing follows </a:t>
            </a:r>
            <a:r>
              <a:rPr lang="en-US" sz="2000" b="1" dirty="0"/>
              <a:t>many-to-one</a:t>
            </a:r>
            <a:r>
              <a:rPr lang="en-US" sz="2000" dirty="0"/>
              <a:t>, i.e., </a:t>
            </a:r>
            <a:r>
              <a:rPr lang="en-US" sz="2000" b="1" dirty="0"/>
              <a:t>n </a:t>
            </a:r>
            <a:r>
              <a:rPr lang="en-US" sz="2000" dirty="0"/>
              <a:t>input lines and </a:t>
            </a:r>
            <a:r>
              <a:rPr lang="en-US" sz="2000" b="1" dirty="0"/>
              <a:t>one </a:t>
            </a:r>
            <a:r>
              <a:rPr lang="en-US" sz="2000" dirty="0"/>
              <a:t>output line.</a:t>
            </a:r>
          </a:p>
          <a:p>
            <a:pPr algn="just"/>
            <a:endParaRPr lang="en-IN" sz="2000" dirty="0"/>
          </a:p>
          <a:p>
            <a:pPr algn="just"/>
            <a:r>
              <a:rPr lang="en-US" sz="2000" dirty="0" err="1"/>
              <a:t>Demultiplexing</a:t>
            </a:r>
            <a:r>
              <a:rPr lang="en-US" sz="2000" dirty="0"/>
              <a:t> is achieved by using a device called </a:t>
            </a:r>
            <a:r>
              <a:rPr lang="en-US" sz="2000" dirty="0" err="1"/>
              <a:t>Demultiplexer</a:t>
            </a:r>
            <a:r>
              <a:rPr lang="en-US" sz="2000" dirty="0"/>
              <a:t> (</a:t>
            </a:r>
            <a:r>
              <a:rPr lang="en-US" sz="2000" b="1" dirty="0"/>
              <a:t>DEMUX</a:t>
            </a:r>
            <a:r>
              <a:rPr lang="en-US" sz="2000" dirty="0"/>
              <a:t>) available at the receiving end. DEMUX separates a signal into its component signals (one input and n outputs). Therefore, we can say that </a:t>
            </a:r>
            <a:r>
              <a:rPr lang="en-US" sz="2000" dirty="0" err="1"/>
              <a:t>demultiplexing</a:t>
            </a:r>
            <a:r>
              <a:rPr lang="en-US" sz="2000" dirty="0"/>
              <a:t> follows the one-to-many approach</a:t>
            </a:r>
            <a:r>
              <a:rPr lang="en-US" sz="2400" dirty="0"/>
              <a:t>.</a:t>
            </a:r>
          </a:p>
          <a:p>
            <a:pPr algn="just"/>
            <a:endParaRPr lang="en-IN" sz="2400" dirty="0"/>
          </a:p>
          <a:p>
            <a:pPr marL="0" indent="0">
              <a:buNone/>
            </a:pPr>
            <a:endParaRPr lang="en-IN" b="1" dirty="0"/>
          </a:p>
          <a:p>
            <a:endParaRPr lang="en-IN" dirty="0"/>
          </a:p>
        </p:txBody>
      </p:sp>
      <p:pic>
        <p:nvPicPr>
          <p:cNvPr id="4" name="Image 68" descr="Multiplexing"/>
          <p:cNvPicPr/>
          <p:nvPr/>
        </p:nvPicPr>
        <p:blipFill>
          <a:blip r:embed="rId2" cstate="print"/>
          <a:stretch>
            <a:fillRect/>
          </a:stretch>
        </p:blipFill>
        <p:spPr>
          <a:xfrm>
            <a:off x="2514600" y="5334000"/>
            <a:ext cx="4392930" cy="1106170"/>
          </a:xfrm>
          <a:prstGeom prst="rect">
            <a:avLst/>
          </a:prstGeom>
        </p:spPr>
      </p:pic>
    </p:spTree>
    <p:extLst>
      <p:ext uri="{BB962C8B-B14F-4D97-AF65-F5344CB8AC3E}">
        <p14:creationId xmlns:p14="http://schemas.microsoft.com/office/powerpoint/2010/main" val="19890826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sz="2000" b="1" dirty="0"/>
              <a:t>Advantages of Multiplexing:</a:t>
            </a:r>
            <a:endParaRPr lang="en-IN" sz="2000" b="1" dirty="0"/>
          </a:p>
          <a:p>
            <a:pPr lvl="0"/>
            <a:r>
              <a:rPr lang="en-US" sz="2000" dirty="0"/>
              <a:t>More than one signal can be sent over a single medium.</a:t>
            </a:r>
            <a:endParaRPr lang="en-IN" sz="2000" dirty="0"/>
          </a:p>
          <a:p>
            <a:pPr lvl="0"/>
            <a:r>
              <a:rPr lang="en-US" sz="2000" dirty="0"/>
              <a:t>The bandwidth of a medium can be utilized effectively.</a:t>
            </a:r>
          </a:p>
          <a:p>
            <a:pPr marL="0" indent="0">
              <a:buNone/>
            </a:pPr>
            <a:r>
              <a:rPr lang="en-US" sz="2000" b="1" dirty="0"/>
              <a:t>Multiplexing Techniques</a:t>
            </a:r>
            <a:br>
              <a:rPr lang="en-IN" sz="2000" dirty="0"/>
            </a:br>
            <a:r>
              <a:rPr lang="en-US" sz="2000" dirty="0"/>
              <a:t>Multiplexing techniques can be classified as:</a:t>
            </a:r>
          </a:p>
          <a:p>
            <a:pPr marL="0" indent="0">
              <a:buNone/>
            </a:pPr>
            <a:endParaRPr lang="en-IN" dirty="0"/>
          </a:p>
          <a:p>
            <a:pPr lvl="0"/>
            <a:endParaRPr lang="en-IN" dirty="0"/>
          </a:p>
          <a:p>
            <a:endParaRPr lang="en-IN" dirty="0"/>
          </a:p>
        </p:txBody>
      </p:sp>
      <p:pic>
        <p:nvPicPr>
          <p:cNvPr id="4" name="Image 69" descr="Multiplexing Techniques"/>
          <p:cNvPicPr/>
          <p:nvPr/>
        </p:nvPicPr>
        <p:blipFill>
          <a:blip r:embed="rId2" cstate="print"/>
          <a:stretch>
            <a:fillRect/>
          </a:stretch>
        </p:blipFill>
        <p:spPr>
          <a:xfrm>
            <a:off x="1447800" y="2743200"/>
            <a:ext cx="5705475" cy="2157730"/>
          </a:xfrm>
          <a:prstGeom prst="rect">
            <a:avLst/>
          </a:prstGeom>
        </p:spPr>
      </p:pic>
    </p:spTree>
    <p:extLst>
      <p:ext uri="{BB962C8B-B14F-4D97-AF65-F5344CB8AC3E}">
        <p14:creationId xmlns:p14="http://schemas.microsoft.com/office/powerpoint/2010/main" val="36150426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r>
              <a:rPr lang="en-US" sz="2800" b="1" dirty="0"/>
              <a:t>Frequency-division Multiplexing (FDM)</a:t>
            </a:r>
          </a:p>
          <a:p>
            <a:pPr marL="0" indent="0" algn="just">
              <a:buNone/>
            </a:pPr>
            <a:r>
              <a:rPr lang="en-US" sz="2000" b="1" dirty="0"/>
              <a:t>Frequency Division Multiplexing </a:t>
            </a:r>
            <a:r>
              <a:rPr lang="en-US" sz="2000" dirty="0"/>
              <a:t>is a technique in which the available bandwidth of a single transmission medium is subdivided into several channels.</a:t>
            </a:r>
            <a:endParaRPr lang="en-IN" sz="2000" dirty="0"/>
          </a:p>
          <a:p>
            <a:pPr marL="0" indent="0">
              <a:buNone/>
            </a:pPr>
            <a:endParaRPr lang="en-IN" b="1" dirty="0"/>
          </a:p>
          <a:p>
            <a:endParaRPr lang="en-US" b="1" dirty="0"/>
          </a:p>
          <a:p>
            <a:endParaRPr lang="en-US" b="1" dirty="0"/>
          </a:p>
          <a:p>
            <a:endParaRPr lang="en-US" b="1" dirty="0"/>
          </a:p>
          <a:p>
            <a:pPr marL="0" indent="0">
              <a:buNone/>
            </a:pPr>
            <a:endParaRPr lang="en-US" b="1" dirty="0"/>
          </a:p>
          <a:p>
            <a:r>
              <a:rPr lang="en-US" sz="2000" b="1" dirty="0"/>
              <a:t>FDM </a:t>
            </a:r>
            <a:r>
              <a:rPr lang="en-US" sz="2000" dirty="0"/>
              <a:t>is mainly used in radio broadcasts and TV networks</a:t>
            </a:r>
            <a:endParaRPr lang="en-IN" sz="2000" dirty="0"/>
          </a:p>
        </p:txBody>
      </p:sp>
      <p:pic>
        <p:nvPicPr>
          <p:cNvPr id="4" name="Image 70" descr="Multiplexing Techniques"/>
          <p:cNvPicPr/>
          <p:nvPr/>
        </p:nvPicPr>
        <p:blipFill>
          <a:blip r:embed="rId2" cstate="print"/>
          <a:stretch>
            <a:fillRect/>
          </a:stretch>
        </p:blipFill>
        <p:spPr>
          <a:xfrm>
            <a:off x="2286000" y="1828800"/>
            <a:ext cx="3352800" cy="1590675"/>
          </a:xfrm>
          <a:prstGeom prst="rect">
            <a:avLst/>
          </a:prstGeom>
        </p:spPr>
      </p:pic>
      <p:sp>
        <p:nvSpPr>
          <p:cNvPr id="5" name="Rectangle 4"/>
          <p:cNvSpPr/>
          <p:nvPr/>
        </p:nvSpPr>
        <p:spPr>
          <a:xfrm>
            <a:off x="381000" y="3810000"/>
            <a:ext cx="8305800" cy="707886"/>
          </a:xfrm>
          <a:prstGeom prst="rect">
            <a:avLst/>
          </a:prstGeom>
        </p:spPr>
        <p:txBody>
          <a:bodyPr wrap="square">
            <a:spAutoFit/>
          </a:bodyPr>
          <a:lstStyle/>
          <a:p>
            <a:pPr marL="285750" lvl="0" indent="-285750">
              <a:buFont typeface="Arial" pitchFamily="34" charset="0"/>
              <a:buChar char="•"/>
            </a:pPr>
            <a:r>
              <a:rPr lang="en-US" sz="2000" dirty="0"/>
              <a:t>The main aim of the FDM is to subdivide the available bandwidth into different frequency channels and allocate them to different devices.</a:t>
            </a:r>
            <a:endParaRPr lang="en-IN" sz="2000" dirty="0"/>
          </a:p>
        </p:txBody>
      </p:sp>
    </p:spTree>
    <p:extLst>
      <p:ext uri="{BB962C8B-B14F-4D97-AF65-F5344CB8AC3E}">
        <p14:creationId xmlns:p14="http://schemas.microsoft.com/office/powerpoint/2010/main" val="20461733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pPr marL="0" indent="0">
              <a:buNone/>
            </a:pPr>
            <a:r>
              <a:rPr lang="en-US" sz="2400" b="1" dirty="0"/>
              <a:t>Wavelength Division Multiplexing (WDM)</a:t>
            </a:r>
          </a:p>
          <a:p>
            <a:pPr lvl="0" algn="just"/>
            <a:r>
              <a:rPr lang="en-US" sz="2400" dirty="0"/>
              <a:t>Wavelength Division Multiplexing is same as FDM except that the optical signals are transmitted through the </a:t>
            </a:r>
            <a:r>
              <a:rPr lang="en-US" sz="2400" dirty="0" err="1"/>
              <a:t>fibre</a:t>
            </a:r>
            <a:r>
              <a:rPr lang="en-US" sz="2400" dirty="0"/>
              <a:t> optic cable.</a:t>
            </a:r>
            <a:endParaRPr lang="en-IN" sz="2400" dirty="0"/>
          </a:p>
          <a:p>
            <a:pPr lvl="0" algn="just"/>
            <a:r>
              <a:rPr lang="en-US" sz="2400" dirty="0"/>
              <a:t>WDM is used on </a:t>
            </a:r>
            <a:r>
              <a:rPr lang="en-US" sz="2400" dirty="0" err="1"/>
              <a:t>fibre</a:t>
            </a:r>
            <a:r>
              <a:rPr lang="en-US" sz="2400" dirty="0"/>
              <a:t> optics to increase the capacity of a single </a:t>
            </a:r>
            <a:r>
              <a:rPr lang="en-US" sz="2400" dirty="0" err="1"/>
              <a:t>fibre</a:t>
            </a:r>
            <a:r>
              <a:rPr lang="en-US" sz="2400" dirty="0"/>
              <a:t>.</a:t>
            </a:r>
            <a:endParaRPr lang="en-IN" sz="2400" dirty="0"/>
          </a:p>
          <a:p>
            <a:pPr lvl="0" algn="just"/>
            <a:r>
              <a:rPr lang="en-US" sz="2400" dirty="0"/>
              <a:t>It is used to utilize the high data rate capability of </a:t>
            </a:r>
            <a:r>
              <a:rPr lang="en-US" sz="2400" dirty="0" err="1"/>
              <a:t>fibre</a:t>
            </a:r>
            <a:r>
              <a:rPr lang="en-US" sz="2400" dirty="0"/>
              <a:t> optic cable.</a:t>
            </a:r>
            <a:endParaRPr lang="en-IN" sz="2400" dirty="0"/>
          </a:p>
          <a:p>
            <a:pPr lvl="0" algn="just"/>
            <a:r>
              <a:rPr lang="en-US" sz="2400" dirty="0"/>
              <a:t>It is an analog multiplexing technique.</a:t>
            </a:r>
            <a:endParaRPr lang="en-IN" sz="2400" dirty="0"/>
          </a:p>
          <a:p>
            <a:pPr lvl="0" algn="just"/>
            <a:r>
              <a:rPr lang="en-US" sz="2400" dirty="0"/>
              <a:t>Optical signals from different source are combined to form a wider band of light with the help of multiplexer.</a:t>
            </a:r>
            <a:endParaRPr lang="en-IN" sz="2400" dirty="0"/>
          </a:p>
          <a:p>
            <a:pPr lvl="0" algn="just"/>
            <a:r>
              <a:rPr lang="en-US" sz="2400" dirty="0"/>
              <a:t>At the receiving end, </a:t>
            </a:r>
            <a:r>
              <a:rPr lang="en-US" sz="2400" dirty="0" err="1"/>
              <a:t>demultiplexer</a:t>
            </a:r>
            <a:r>
              <a:rPr lang="en-US" sz="2400" dirty="0"/>
              <a:t> separates the signals to transmit them to their respective destinations.</a:t>
            </a:r>
            <a:endParaRPr lang="en-IN" sz="2400" dirty="0"/>
          </a:p>
          <a:p>
            <a:pPr lvl="0" algn="just"/>
            <a:r>
              <a:rPr lang="en-US" sz="2400" dirty="0"/>
              <a:t>Multiplexing and </a:t>
            </a:r>
            <a:r>
              <a:rPr lang="en-US" sz="2400" dirty="0" err="1"/>
              <a:t>Demultiplexing</a:t>
            </a:r>
            <a:r>
              <a:rPr lang="en-US" sz="2400" dirty="0"/>
              <a:t> can be achieved by using a prism.</a:t>
            </a:r>
          </a:p>
          <a:p>
            <a:pPr lvl="0"/>
            <a:endParaRPr lang="en-IN" sz="2400" dirty="0"/>
          </a:p>
          <a:p>
            <a:pPr marL="0" indent="0">
              <a:buNone/>
            </a:pPr>
            <a:endParaRPr lang="en-IN" b="1" dirty="0"/>
          </a:p>
          <a:p>
            <a:endParaRPr lang="en-IN" dirty="0"/>
          </a:p>
        </p:txBody>
      </p:sp>
      <p:pic>
        <p:nvPicPr>
          <p:cNvPr id="4" name="Image 73" descr="Multiplexing Techniques"/>
          <p:cNvPicPr/>
          <p:nvPr/>
        </p:nvPicPr>
        <p:blipFill>
          <a:blip r:embed="rId2" cstate="print"/>
          <a:stretch>
            <a:fillRect/>
          </a:stretch>
        </p:blipFill>
        <p:spPr>
          <a:xfrm>
            <a:off x="1981200" y="5655310"/>
            <a:ext cx="4798060" cy="1202690"/>
          </a:xfrm>
          <a:prstGeom prst="rect">
            <a:avLst/>
          </a:prstGeom>
        </p:spPr>
      </p:pic>
    </p:spTree>
    <p:extLst>
      <p:ext uri="{BB962C8B-B14F-4D97-AF65-F5344CB8AC3E}">
        <p14:creationId xmlns:p14="http://schemas.microsoft.com/office/powerpoint/2010/main" val="34353411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77500" lnSpcReduction="20000"/>
          </a:bodyPr>
          <a:lstStyle/>
          <a:p>
            <a:pPr marL="0" indent="0">
              <a:buNone/>
            </a:pPr>
            <a:r>
              <a:rPr lang="en-US" b="1" dirty="0"/>
              <a:t>Time Division Multiplexing</a:t>
            </a:r>
            <a:endParaRPr lang="en-IN" b="1" dirty="0"/>
          </a:p>
          <a:p>
            <a:pPr lvl="0" algn="just"/>
            <a:r>
              <a:rPr lang="en-US" sz="2900" dirty="0"/>
              <a:t>It is a digital technique.</a:t>
            </a:r>
            <a:endParaRPr lang="en-IN" sz="2900" dirty="0"/>
          </a:p>
          <a:p>
            <a:pPr lvl="0" algn="just"/>
            <a:r>
              <a:rPr lang="en-US" sz="2900" dirty="0"/>
              <a:t>In Frequency Division Multiplexing Technique, all signals operate at the same time with different frequency, but in case of Time Division Multiplexing technique, all signals operate at the same frequency with different time.</a:t>
            </a:r>
            <a:endParaRPr lang="en-IN" sz="2900" dirty="0"/>
          </a:p>
          <a:p>
            <a:pPr lvl="0" algn="just"/>
            <a:r>
              <a:rPr lang="en-US" sz="2900" dirty="0"/>
              <a:t>In </a:t>
            </a:r>
            <a:r>
              <a:rPr lang="en-US" sz="2900" b="1" dirty="0"/>
              <a:t>Time Division Multiplexing technique</a:t>
            </a:r>
            <a:r>
              <a:rPr lang="en-US" sz="2900" dirty="0"/>
              <a:t>, the total time available in the channel is distributed among different users. Therefore, each user is allocated with different time interval known as a Time slot at which data is to be transmitted by the sender.</a:t>
            </a:r>
            <a:endParaRPr lang="en-IN" sz="2900" dirty="0"/>
          </a:p>
          <a:p>
            <a:pPr lvl="0" algn="just"/>
            <a:r>
              <a:rPr lang="en-US" sz="2900" dirty="0"/>
              <a:t>A user takes control of the channel for a fixed amount of time.</a:t>
            </a:r>
            <a:endParaRPr lang="en-IN" sz="2900" dirty="0"/>
          </a:p>
          <a:p>
            <a:pPr lvl="0" algn="just"/>
            <a:r>
              <a:rPr lang="en-US" sz="2900" dirty="0"/>
              <a:t>In Time Division Multiplexing technique, data is not transmitted simultaneously rather the data is transmitted one-by-one.</a:t>
            </a:r>
            <a:endParaRPr lang="en-IN" sz="2900" dirty="0"/>
          </a:p>
          <a:p>
            <a:pPr lvl="0" algn="just"/>
            <a:r>
              <a:rPr lang="en-US" sz="2900" dirty="0"/>
              <a:t>In TDM, the signal is transmitted in the form of frames. Frames contain a cycle of time slots in which each frame contains one or more slots dedicated to each user.</a:t>
            </a:r>
            <a:endParaRPr lang="en-IN" sz="2900" dirty="0"/>
          </a:p>
          <a:p>
            <a:pPr lvl="0" algn="just"/>
            <a:r>
              <a:rPr lang="en-US" sz="2900" dirty="0"/>
              <a:t>It can be used to multiplex both digital and analog signals but mainly used to multiplex digital signals.</a:t>
            </a:r>
            <a:endParaRPr lang="en-IN" sz="2900" dirty="0"/>
          </a:p>
          <a:p>
            <a:endParaRPr lang="en-IN" sz="2900" dirty="0"/>
          </a:p>
        </p:txBody>
      </p:sp>
    </p:spTree>
    <p:extLst>
      <p:ext uri="{BB962C8B-B14F-4D97-AF65-F5344CB8AC3E}">
        <p14:creationId xmlns:p14="http://schemas.microsoft.com/office/powerpoint/2010/main" val="34244245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pPr marL="0" lvl="0" indent="0">
              <a:buNone/>
            </a:pPr>
            <a:r>
              <a:rPr lang="en-US" sz="2400" b="1" dirty="0"/>
              <a:t>1.Synchronous TDM</a:t>
            </a:r>
            <a:endParaRPr lang="en-IN" sz="2400" b="1" dirty="0"/>
          </a:p>
          <a:p>
            <a:pPr lvl="0" algn="just"/>
            <a:r>
              <a:rPr lang="en-US" sz="2400" dirty="0"/>
              <a:t>A Synchronous TDM is a technique in which time slot is </a:t>
            </a:r>
            <a:r>
              <a:rPr lang="en-US" sz="2400" dirty="0" err="1"/>
              <a:t>preassigned</a:t>
            </a:r>
            <a:r>
              <a:rPr lang="en-US" sz="2400" dirty="0"/>
              <a:t> to every device.</a:t>
            </a:r>
            <a:endParaRPr lang="en-IN" sz="2400" dirty="0"/>
          </a:p>
          <a:p>
            <a:pPr lvl="0" algn="just"/>
            <a:r>
              <a:rPr lang="en-US" sz="2400" dirty="0"/>
              <a:t>In Synchronous TDM, each device is given some time slot irrespective of the fact that the device contains the data or not.</a:t>
            </a:r>
            <a:endParaRPr lang="en-IN" sz="2400" dirty="0"/>
          </a:p>
          <a:p>
            <a:pPr marL="0" lvl="0" indent="0">
              <a:buNone/>
            </a:pPr>
            <a:r>
              <a:rPr lang="en-US" sz="2400" b="1" dirty="0"/>
              <a:t>2.Asynchronous TDM</a:t>
            </a:r>
            <a:endParaRPr lang="en-IN" sz="2400" b="1" dirty="0"/>
          </a:p>
          <a:p>
            <a:pPr lvl="0" algn="just"/>
            <a:r>
              <a:rPr lang="en-US" sz="2400" dirty="0"/>
              <a:t>An asynchronous TDM is also known as Statistical TDM.</a:t>
            </a:r>
            <a:endParaRPr lang="en-IN" sz="2400" dirty="0"/>
          </a:p>
          <a:p>
            <a:pPr lvl="0" algn="just"/>
            <a:r>
              <a:rPr lang="en-US" sz="2400" dirty="0"/>
              <a:t>An asynchronous TDM is a technique in which time slots are not fixed as in the case of Synchronous TDM. Time slots are allocated to only those devices which have the data to send. Therefore, we can say that Asynchronous Time Division multiplexor transmits only the data from active workstations.</a:t>
            </a:r>
            <a:endParaRPr lang="en-IN" sz="2400" dirty="0"/>
          </a:p>
          <a:p>
            <a:pPr lvl="0" algn="just"/>
            <a:r>
              <a:rPr lang="en-US" sz="2400" dirty="0"/>
              <a:t>An asynchronous TDM technique dynamically allocates the time slots to the devices.</a:t>
            </a:r>
            <a:endParaRPr lang="en-IN" sz="2400" dirty="0"/>
          </a:p>
          <a:p>
            <a:endParaRPr lang="en-IN" dirty="0"/>
          </a:p>
        </p:txBody>
      </p:sp>
    </p:spTree>
    <p:extLst>
      <p:ext uri="{BB962C8B-B14F-4D97-AF65-F5344CB8AC3E}">
        <p14:creationId xmlns:p14="http://schemas.microsoft.com/office/powerpoint/2010/main" val="10404498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pPr marL="0" indent="0">
              <a:buNone/>
            </a:pPr>
            <a:r>
              <a:rPr lang="en-US" b="1" dirty="0"/>
              <a:t>Spectrum Spreading</a:t>
            </a:r>
          </a:p>
          <a:p>
            <a:pPr algn="just"/>
            <a:r>
              <a:rPr lang="en-US" sz="2000" dirty="0"/>
              <a:t>The increasing demand for wireless communications has problems due to limited spectrum efficiency and multipath propagation. The use of spread spectrum communication has simplified these problems. In the spread spectrum, signals from different sources are combined to fit into </a:t>
            </a:r>
            <a:r>
              <a:rPr lang="en-US" sz="2000" b="1" dirty="0"/>
              <a:t>larger bandwidth</a:t>
            </a:r>
            <a:r>
              <a:rPr lang="en-US" sz="2000" dirty="0"/>
              <a:t>.</a:t>
            </a:r>
            <a:endParaRPr lang="en-IN" sz="2000" dirty="0"/>
          </a:p>
          <a:p>
            <a:pPr marL="0" indent="0">
              <a:buNone/>
            </a:pPr>
            <a:endParaRPr lang="en-IN" b="1" dirty="0"/>
          </a:p>
          <a:p>
            <a:endParaRPr lang="en-IN" dirty="0"/>
          </a:p>
        </p:txBody>
      </p:sp>
      <p:pic>
        <p:nvPicPr>
          <p:cNvPr id="4" name="Image 79" descr="Spread Spectrum"/>
          <p:cNvPicPr/>
          <p:nvPr/>
        </p:nvPicPr>
        <p:blipFill>
          <a:blip r:embed="rId2" cstate="print"/>
          <a:stretch>
            <a:fillRect/>
          </a:stretch>
        </p:blipFill>
        <p:spPr>
          <a:xfrm>
            <a:off x="1904999" y="2362200"/>
            <a:ext cx="5108575" cy="1761490"/>
          </a:xfrm>
          <a:prstGeom prst="rect">
            <a:avLst/>
          </a:prstGeom>
        </p:spPr>
      </p:pic>
      <p:sp>
        <p:nvSpPr>
          <p:cNvPr id="5" name="Rectangle 4"/>
          <p:cNvSpPr/>
          <p:nvPr/>
        </p:nvSpPr>
        <p:spPr>
          <a:xfrm>
            <a:off x="533400" y="3962399"/>
            <a:ext cx="8153400" cy="2585323"/>
          </a:xfrm>
          <a:prstGeom prst="rect">
            <a:avLst/>
          </a:prstGeom>
        </p:spPr>
        <p:txBody>
          <a:bodyPr wrap="square">
            <a:spAutoFit/>
          </a:bodyPr>
          <a:lstStyle/>
          <a:p>
            <a:r>
              <a:rPr lang="en-US" b="1" dirty="0"/>
              <a:t>Characteristics of the Spread Spectrum are:</a:t>
            </a:r>
            <a:endParaRPr lang="en-IN" b="1" dirty="0"/>
          </a:p>
          <a:p>
            <a:pPr marL="285750" lvl="0" indent="-285750">
              <a:buFont typeface="Arial" pitchFamily="34" charset="0"/>
              <a:buChar char="•"/>
            </a:pPr>
            <a:r>
              <a:rPr lang="en-US" dirty="0"/>
              <a:t>Higher channel capacity.</a:t>
            </a:r>
            <a:endParaRPr lang="en-IN" dirty="0"/>
          </a:p>
          <a:p>
            <a:pPr marL="285750" lvl="0" indent="-285750">
              <a:buFont typeface="Arial" pitchFamily="34" charset="0"/>
              <a:buChar char="•"/>
            </a:pPr>
            <a:r>
              <a:rPr lang="en-US" dirty="0"/>
              <a:t>Ability to resist multipath propagation.</a:t>
            </a:r>
            <a:endParaRPr lang="en-IN" dirty="0"/>
          </a:p>
          <a:p>
            <a:pPr marL="285750" lvl="0" indent="-285750">
              <a:buFont typeface="Arial" pitchFamily="34" charset="0"/>
              <a:buChar char="•"/>
            </a:pPr>
            <a:r>
              <a:rPr lang="en-US" dirty="0"/>
              <a:t>They cannot easily intercept any unauthorized person.</a:t>
            </a:r>
            <a:endParaRPr lang="en-IN" dirty="0"/>
          </a:p>
          <a:p>
            <a:pPr marL="285750" lvl="0" indent="-285750">
              <a:buFont typeface="Arial" pitchFamily="34" charset="0"/>
              <a:buChar char="•"/>
            </a:pPr>
            <a:r>
              <a:rPr lang="en-US" dirty="0"/>
              <a:t>They are resistant to jamming.</a:t>
            </a:r>
            <a:endParaRPr lang="en-IN" dirty="0"/>
          </a:p>
          <a:p>
            <a:pPr marL="285750" lvl="0" indent="-285750">
              <a:buFont typeface="Arial" pitchFamily="34" charset="0"/>
              <a:buChar char="•"/>
            </a:pPr>
            <a:r>
              <a:rPr lang="en-US" dirty="0"/>
              <a:t>The spread spectrum provides immunity to distortion due to multipath propagation.</a:t>
            </a:r>
            <a:endParaRPr lang="en-IN" dirty="0"/>
          </a:p>
          <a:p>
            <a:pPr marL="285750" lvl="0" indent="-285750">
              <a:buFont typeface="Arial" pitchFamily="34" charset="0"/>
              <a:buChar char="•"/>
            </a:pPr>
            <a:r>
              <a:rPr lang="en-US" dirty="0"/>
              <a:t>The spread spectrum offers multiple access capabilities.</a:t>
            </a:r>
            <a:endParaRPr lang="en-IN" dirty="0"/>
          </a:p>
          <a:p>
            <a:r>
              <a:rPr lang="en-US" dirty="0"/>
              <a:t> </a:t>
            </a:r>
            <a:endParaRPr lang="en-IN" dirty="0"/>
          </a:p>
        </p:txBody>
      </p:sp>
    </p:spTree>
    <p:extLst>
      <p:ext uri="{BB962C8B-B14F-4D97-AF65-F5344CB8AC3E}">
        <p14:creationId xmlns:p14="http://schemas.microsoft.com/office/powerpoint/2010/main" val="194536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F314-7221-D17E-9544-D2D124A1C08A}"/>
              </a:ext>
            </a:extLst>
          </p:cNvPr>
          <p:cNvSpPr>
            <a:spLocks noGrp="1"/>
          </p:cNvSpPr>
          <p:nvPr>
            <p:ph type="title"/>
          </p:nvPr>
        </p:nvSpPr>
        <p:spPr>
          <a:xfrm>
            <a:off x="457200" y="274638"/>
            <a:ext cx="8229600" cy="792162"/>
          </a:xfrm>
        </p:spPr>
        <p:txBody>
          <a:bodyPr/>
          <a:lstStyle/>
          <a:p>
            <a:r>
              <a:rPr lang="en-US" sz="4400" dirty="0">
                <a:solidFill>
                  <a:srgbClr val="FF0000"/>
                </a:solidFill>
              </a:rPr>
              <a:t>Network Hardware(Contd..)</a:t>
            </a:r>
            <a:endParaRPr lang="en-US" dirty="0">
              <a:solidFill>
                <a:srgbClr val="FF0000"/>
              </a:solidFill>
            </a:endParaRPr>
          </a:p>
        </p:txBody>
      </p:sp>
      <p:sp>
        <p:nvSpPr>
          <p:cNvPr id="3" name="Content Placeholder 2">
            <a:extLst>
              <a:ext uri="{FF2B5EF4-FFF2-40B4-BE49-F238E27FC236}">
                <a16:creationId xmlns:a16="http://schemas.microsoft.com/office/drawing/2014/main" id="{F4DFF2C8-7E36-32A7-270D-5F507B377117}"/>
              </a:ext>
            </a:extLst>
          </p:cNvPr>
          <p:cNvSpPr>
            <a:spLocks noGrp="1"/>
          </p:cNvSpPr>
          <p:nvPr>
            <p:ph idx="1"/>
          </p:nvPr>
        </p:nvSpPr>
        <p:spPr/>
        <p:txBody>
          <a:bodyPr/>
          <a:lstStyle/>
          <a:p>
            <a:r>
              <a:rPr lang="en-IN" sz="2400" dirty="0"/>
              <a:t>An alternative Criterion for network classification is </a:t>
            </a:r>
            <a:r>
              <a:rPr lang="en-IN" sz="2400" b="1" dirty="0"/>
              <a:t>Scale.</a:t>
            </a:r>
          </a:p>
          <a:p>
            <a:endParaRPr lang="en-IN" sz="2400" b="1" dirty="0"/>
          </a:p>
          <a:p>
            <a:r>
              <a:rPr lang="en-IN" sz="2400" dirty="0"/>
              <a:t>Classify multiple processor systems by their physical size</a:t>
            </a:r>
          </a:p>
          <a:p>
            <a:endParaRPr lang="en-IN" dirty="0"/>
          </a:p>
          <a:p>
            <a:endParaRPr lang="en-IN" dirty="0"/>
          </a:p>
          <a:p>
            <a:endParaRPr lang="en-IN" dirty="0"/>
          </a:p>
          <a:p>
            <a:endParaRPr lang="en-IN" dirty="0"/>
          </a:p>
          <a:p>
            <a:endParaRPr lang="en-US" dirty="0"/>
          </a:p>
        </p:txBody>
      </p:sp>
      <p:pic>
        <p:nvPicPr>
          <p:cNvPr id="5" name="Picture 2" descr="Types of Computer Networks">
            <a:extLst>
              <a:ext uri="{FF2B5EF4-FFF2-40B4-BE49-F238E27FC236}">
                <a16:creationId xmlns:a16="http://schemas.microsoft.com/office/drawing/2014/main" id="{35EF1E06-1B7F-3D3F-B8F1-0E1D84270270}"/>
              </a:ext>
            </a:extLst>
          </p:cNvPr>
          <p:cNvPicPr>
            <a:picLocks noChangeAspect="1" noChangeArrowheads="1"/>
          </p:cNvPicPr>
          <p:nvPr/>
        </p:nvPicPr>
        <p:blipFill rotWithShape="1">
          <a:blip r:embed="rId2"/>
          <a:srcRect b="11141"/>
          <a:stretch/>
        </p:blipFill>
        <p:spPr bwMode="auto">
          <a:xfrm>
            <a:off x="457200" y="3393831"/>
            <a:ext cx="7658100" cy="2031325"/>
          </a:xfrm>
          <a:prstGeom prst="rect">
            <a:avLst/>
          </a:prstGeom>
          <a:noFill/>
        </p:spPr>
      </p:pic>
    </p:spTree>
    <p:extLst>
      <p:ext uri="{BB962C8B-B14F-4D97-AF65-F5344CB8AC3E}">
        <p14:creationId xmlns:p14="http://schemas.microsoft.com/office/powerpoint/2010/main" val="13358225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en-US" sz="2000" b="1" dirty="0"/>
              <a:t>Types of techniques for Spread Spectrum</a:t>
            </a:r>
            <a:endParaRPr lang="en-IN" sz="2000" b="1" dirty="0"/>
          </a:p>
          <a:p>
            <a:pPr lvl="0"/>
            <a:r>
              <a:rPr lang="en-US" sz="2000" dirty="0"/>
              <a:t>Frequency Hopping Spread Spectrum (FHSS)</a:t>
            </a:r>
            <a:endParaRPr lang="en-IN" sz="2000" dirty="0"/>
          </a:p>
          <a:p>
            <a:pPr lvl="0"/>
            <a:r>
              <a:rPr lang="en-US" sz="2000" dirty="0"/>
              <a:t>Direct Sequence Spread Spectrum (DSSS)</a:t>
            </a:r>
            <a:endParaRPr lang="en-IN" sz="2000" dirty="0"/>
          </a:p>
          <a:p>
            <a:pPr marL="0" lvl="0" indent="0">
              <a:buNone/>
            </a:pPr>
            <a:r>
              <a:rPr lang="en-US" sz="2000" b="1" dirty="0"/>
              <a:t>Frequency Hopping Spread Spectrum (FHSS):</a:t>
            </a:r>
          </a:p>
          <a:p>
            <a:pPr lvl="0" algn="just"/>
            <a:r>
              <a:rPr lang="en-US" sz="2000" dirty="0"/>
              <a:t>In Frequency Hopping Spread Spectrum (FHSS), different carrier frequencies are modulated by the source signal i.e. M carrier frequencies are modulated by the signal. At one moment signal modulates one carrier frequency and at the subsequent moments, it modulates other carrier frequencies. The general block diagram of FHSS is shown in the below figure.</a:t>
            </a:r>
          </a:p>
          <a:p>
            <a:pPr lvl="0" algn="just"/>
            <a:endParaRPr lang="en-IN" sz="2000" b="1" dirty="0"/>
          </a:p>
          <a:p>
            <a:endParaRPr lang="en-IN" dirty="0"/>
          </a:p>
        </p:txBody>
      </p:sp>
      <p:pic>
        <p:nvPicPr>
          <p:cNvPr id="4" name="Image 80" descr="Frequency Hopping Spread Spectrum"/>
          <p:cNvPicPr/>
          <p:nvPr/>
        </p:nvPicPr>
        <p:blipFill>
          <a:blip r:embed="rId2" cstate="print"/>
          <a:stretch>
            <a:fillRect/>
          </a:stretch>
        </p:blipFill>
        <p:spPr>
          <a:xfrm>
            <a:off x="1600200" y="3581400"/>
            <a:ext cx="5398135" cy="2821305"/>
          </a:xfrm>
          <a:prstGeom prst="rect">
            <a:avLst/>
          </a:prstGeom>
        </p:spPr>
      </p:pic>
    </p:spTree>
    <p:extLst>
      <p:ext uri="{BB962C8B-B14F-4D97-AF65-F5344CB8AC3E}">
        <p14:creationId xmlns:p14="http://schemas.microsoft.com/office/powerpoint/2010/main" val="16047242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lvl="0" indent="0">
              <a:buNone/>
            </a:pPr>
            <a:r>
              <a:rPr lang="en-US" sz="2400" b="1" dirty="0"/>
              <a:t>Direct Sequence Spread Spectrum (DSSS):</a:t>
            </a:r>
            <a:endParaRPr lang="en-IN" sz="2400" b="1" dirty="0"/>
          </a:p>
          <a:p>
            <a:pPr algn="just"/>
            <a:r>
              <a:rPr lang="en-US" sz="2000" dirty="0"/>
              <a:t>In DSSS, the bandwidth of the original signal is also expanded by a different technique. Here, each data bit is replaced with n bits using a spreading code called </a:t>
            </a:r>
            <a:r>
              <a:rPr lang="en-US" sz="2000" b="1" dirty="0"/>
              <a:t>chips, </a:t>
            </a:r>
            <a:r>
              <a:rPr lang="en-US" sz="2000" dirty="0"/>
              <a:t>and the bit rate of the chip is called as </a:t>
            </a:r>
            <a:r>
              <a:rPr lang="en-US" sz="2000" b="1" dirty="0"/>
              <a:t>chip-rate</a:t>
            </a:r>
            <a:r>
              <a:rPr lang="en-US" sz="2000" dirty="0"/>
              <a:t>. The chip rate is n times the bit rate of the original signal. The below Figure shows the DSSS block diagram.</a:t>
            </a:r>
            <a:endParaRPr lang="en-IN" sz="2000" dirty="0"/>
          </a:p>
          <a:p>
            <a:endParaRPr lang="en-IN" dirty="0"/>
          </a:p>
        </p:txBody>
      </p:sp>
      <p:pic>
        <p:nvPicPr>
          <p:cNvPr id="4" name="Image 81" descr="Direct Sequence Spread Spectrum "/>
          <p:cNvPicPr/>
          <p:nvPr/>
        </p:nvPicPr>
        <p:blipFill>
          <a:blip r:embed="rId2" cstate="print"/>
          <a:stretch>
            <a:fillRect/>
          </a:stretch>
        </p:blipFill>
        <p:spPr>
          <a:xfrm>
            <a:off x="1219200" y="2590800"/>
            <a:ext cx="6096000" cy="2743200"/>
          </a:xfrm>
          <a:prstGeom prst="rect">
            <a:avLst/>
          </a:prstGeom>
        </p:spPr>
      </p:pic>
      <p:sp>
        <p:nvSpPr>
          <p:cNvPr id="2" name="Rectangle 1"/>
          <p:cNvSpPr/>
          <p:nvPr/>
        </p:nvSpPr>
        <p:spPr>
          <a:xfrm>
            <a:off x="2605463" y="5867400"/>
            <a:ext cx="3971087" cy="369332"/>
          </a:xfrm>
          <a:prstGeom prst="rect">
            <a:avLst/>
          </a:prstGeom>
        </p:spPr>
        <p:txBody>
          <a:bodyPr wrap="none">
            <a:spAutoFit/>
          </a:bodyPr>
          <a:lstStyle/>
          <a:p>
            <a:r>
              <a:rPr lang="en-US" i="1" dirty="0" err="1"/>
              <a:t>Figure:Direct</a:t>
            </a:r>
            <a:r>
              <a:rPr lang="en-US" i="1" dirty="0"/>
              <a:t> Sequence Spread Spectrum</a:t>
            </a:r>
            <a:endParaRPr lang="en-IN" dirty="0"/>
          </a:p>
        </p:txBody>
      </p:sp>
    </p:spTree>
    <p:extLst>
      <p:ext uri="{BB962C8B-B14F-4D97-AF65-F5344CB8AC3E}">
        <p14:creationId xmlns:p14="http://schemas.microsoft.com/office/powerpoint/2010/main" val="13881908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8229600" cy="1143000"/>
          </a:xfrm>
        </p:spPr>
        <p:txBody>
          <a:bodyPr>
            <a:normAutofit/>
          </a:bodyPr>
          <a:lstStyle/>
          <a:p>
            <a:r>
              <a:rPr lang="en-US" sz="3600" dirty="0">
                <a:solidFill>
                  <a:srgbClr val="FF0000"/>
                </a:solidFill>
              </a:rPr>
              <a:t>Transmission Media</a:t>
            </a:r>
            <a:endParaRPr lang="en-IN" sz="3600" dirty="0">
              <a:solidFill>
                <a:srgbClr val="FF0000"/>
              </a:solidFill>
            </a:endParaRPr>
          </a:p>
        </p:txBody>
      </p:sp>
      <p:sp>
        <p:nvSpPr>
          <p:cNvPr id="3" name="Content Placeholder 2"/>
          <p:cNvSpPr>
            <a:spLocks noGrp="1"/>
          </p:cNvSpPr>
          <p:nvPr>
            <p:ph idx="1"/>
          </p:nvPr>
        </p:nvSpPr>
        <p:spPr>
          <a:xfrm>
            <a:off x="457200" y="1066800"/>
            <a:ext cx="8229600" cy="5059363"/>
          </a:xfrm>
        </p:spPr>
        <p:txBody>
          <a:bodyPr>
            <a:noAutofit/>
          </a:bodyPr>
          <a:lstStyle/>
          <a:p>
            <a:pPr algn="just"/>
            <a:r>
              <a:rPr lang="en-US" sz="1600" dirty="0"/>
              <a:t>Transmission media is a communication channel that carries the information from the sender to the receiver. Data is transmitted through the electromagnetic signals.</a:t>
            </a:r>
          </a:p>
          <a:p>
            <a:pPr algn="just"/>
            <a:r>
              <a:rPr lang="en-US" sz="1600" dirty="0"/>
              <a:t>The main functionality of the transmission media is to carry the information in the form of bits through </a:t>
            </a:r>
            <a:r>
              <a:rPr lang="en-US" sz="1600" b="1" dirty="0"/>
              <a:t>LAN</a:t>
            </a:r>
            <a:r>
              <a:rPr lang="en-US" sz="1600" dirty="0"/>
              <a:t>(Local Area Network).</a:t>
            </a:r>
          </a:p>
          <a:p>
            <a:pPr algn="just"/>
            <a:r>
              <a:rPr lang="en-US" sz="1600" dirty="0"/>
              <a:t>It is a physical path between transmitter and receiver in data communication.</a:t>
            </a:r>
          </a:p>
          <a:p>
            <a:pPr algn="just"/>
            <a:r>
              <a:rPr lang="en-US" sz="1600" dirty="0"/>
              <a:t>In a copper-based network, the bits in the form of electrical signals.</a:t>
            </a:r>
          </a:p>
          <a:p>
            <a:pPr algn="just"/>
            <a:r>
              <a:rPr lang="en-US" sz="1600" dirty="0"/>
              <a:t>In a </a:t>
            </a:r>
            <a:r>
              <a:rPr lang="en-US" sz="1600" dirty="0" err="1"/>
              <a:t>fibre</a:t>
            </a:r>
            <a:r>
              <a:rPr lang="en-US" sz="1600" dirty="0"/>
              <a:t> based network, the bits in the form of light pulses.</a:t>
            </a:r>
          </a:p>
          <a:p>
            <a:pPr algn="just"/>
            <a:r>
              <a:rPr lang="en-US" sz="1600" dirty="0"/>
              <a:t>In </a:t>
            </a:r>
            <a:r>
              <a:rPr lang="en-US" sz="1600" b="1" dirty="0"/>
              <a:t>OSI</a:t>
            </a:r>
            <a:r>
              <a:rPr lang="en-US" sz="1600" dirty="0"/>
              <a:t>(Open System Interconnection) phase, transmission media supports the Layer 1. Therefore, it is considered to be as a Layer 1 component.</a:t>
            </a:r>
          </a:p>
          <a:p>
            <a:pPr algn="just"/>
            <a:r>
              <a:rPr lang="en-US" sz="1600" dirty="0"/>
              <a:t>The electrical signals can be sent through the copper wire, </a:t>
            </a:r>
            <a:r>
              <a:rPr lang="en-US" sz="1600" dirty="0" err="1"/>
              <a:t>fibre</a:t>
            </a:r>
            <a:r>
              <a:rPr lang="en-US" sz="1600" dirty="0"/>
              <a:t> optics, atmosphere, water, and vacuum.</a:t>
            </a:r>
          </a:p>
          <a:p>
            <a:pPr algn="just"/>
            <a:r>
              <a:rPr lang="en-US" sz="1600" dirty="0"/>
              <a:t>The characteristics and quality of data transmission are determined by the characteristics of medium and signal.</a:t>
            </a:r>
          </a:p>
          <a:p>
            <a:pPr algn="just"/>
            <a:r>
              <a:rPr lang="en-US" sz="1600" dirty="0"/>
              <a:t>Transmission media is of two types are wired media and wireless media. In wired media, medium characteristics are more important whereas, in wireless media, signal characteristics are more important.</a:t>
            </a:r>
          </a:p>
          <a:p>
            <a:pPr algn="just"/>
            <a:r>
              <a:rPr lang="en-US" sz="1600" dirty="0"/>
              <a:t>Different transmission media have different properties such as bandwidth, delay, cost and ease of installation and maintenance.</a:t>
            </a:r>
          </a:p>
          <a:p>
            <a:pPr algn="just"/>
            <a:r>
              <a:rPr lang="en-US" sz="1600" dirty="0"/>
              <a:t>The transmission media is available in the lowest layer of the OSI reference model, i.e., </a:t>
            </a:r>
            <a:r>
              <a:rPr lang="en-US" sz="1600" b="1" dirty="0"/>
              <a:t>Physical layer</a:t>
            </a:r>
            <a:r>
              <a:rPr lang="en-US" sz="1600" dirty="0"/>
              <a:t>.</a:t>
            </a:r>
          </a:p>
          <a:p>
            <a:endParaRPr lang="en-IN" sz="1600" dirty="0"/>
          </a:p>
        </p:txBody>
      </p:sp>
    </p:spTree>
    <p:extLst>
      <p:ext uri="{BB962C8B-B14F-4D97-AF65-F5344CB8AC3E}">
        <p14:creationId xmlns:p14="http://schemas.microsoft.com/office/powerpoint/2010/main" val="10027228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dirty="0">
                <a:solidFill>
                  <a:srgbClr val="FF0000"/>
                </a:solidFill>
              </a:rPr>
              <a:t>Classification of Transmission Media</a:t>
            </a:r>
            <a:endParaRPr lang="en-IN" sz="3600" dirty="0">
              <a:solidFill>
                <a:srgbClr val="FF0000"/>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7391400"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79400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92162"/>
          </a:xfrm>
        </p:spPr>
        <p:txBody>
          <a:bodyPr>
            <a:normAutofit/>
          </a:bodyPr>
          <a:lstStyle/>
          <a:p>
            <a:r>
              <a:rPr lang="en-US" sz="3600" dirty="0">
                <a:solidFill>
                  <a:srgbClr val="FF0000"/>
                </a:solidFill>
              </a:rPr>
              <a:t>Guided Transmission Media</a:t>
            </a:r>
            <a:endParaRPr lang="en-IN" sz="3600" dirty="0">
              <a:solidFill>
                <a:srgbClr val="FF0000"/>
              </a:solidFill>
            </a:endParaRPr>
          </a:p>
        </p:txBody>
      </p:sp>
      <p:sp>
        <p:nvSpPr>
          <p:cNvPr id="3" name="Content Placeholder 2"/>
          <p:cNvSpPr>
            <a:spLocks noGrp="1"/>
          </p:cNvSpPr>
          <p:nvPr>
            <p:ph idx="1"/>
          </p:nvPr>
        </p:nvSpPr>
        <p:spPr>
          <a:xfrm>
            <a:off x="457200" y="1066800"/>
            <a:ext cx="8229600" cy="5059363"/>
          </a:xfrm>
        </p:spPr>
        <p:txBody>
          <a:bodyPr/>
          <a:lstStyle/>
          <a:p>
            <a:pPr algn="just"/>
            <a:r>
              <a:rPr lang="en-US" sz="2000" dirty="0"/>
              <a:t>It is defined as the physical medium through which the signals are transmitted. It is also known as Bounded media.</a:t>
            </a:r>
          </a:p>
          <a:p>
            <a:pPr marL="0" indent="0">
              <a:buNone/>
            </a:pPr>
            <a:r>
              <a:rPr lang="en-US" sz="2000" dirty="0">
                <a:solidFill>
                  <a:srgbClr val="FF0000"/>
                </a:solidFill>
              </a:rPr>
              <a:t>1.Twisted Pair:</a:t>
            </a:r>
          </a:p>
          <a:p>
            <a:pPr marL="0" indent="0" algn="just">
              <a:buNone/>
            </a:pPr>
            <a:r>
              <a:rPr lang="en-US" sz="2000" dirty="0"/>
              <a:t>Twisted pair is a physical media made up of a pair of cables twisted with each other. A twisted pair cable is cheap as compared to other transmission media. Installation of the twisted pair cable is easy, and it is a lightweight cable. The frequency range for twisted pair cable is from 0 to 3.5KHz.</a:t>
            </a:r>
            <a:endParaRPr lang="en-US" sz="2000" dirty="0">
              <a:solidFill>
                <a:srgbClr val="FF0000"/>
              </a:solidFill>
            </a:endParaRPr>
          </a:p>
          <a:p>
            <a:pPr marL="0" indent="0" algn="just">
              <a:buNone/>
            </a:pPr>
            <a:r>
              <a:rPr lang="en-IN" sz="2000" b="1" dirty="0"/>
              <a:t>Types of Twisted pair:</a:t>
            </a:r>
          </a:p>
          <a:p>
            <a:endParaRPr lang="en-US" sz="2000" dirty="0"/>
          </a:p>
          <a:p>
            <a:endParaRPr lang="en-US" sz="2000" dirty="0"/>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038600"/>
            <a:ext cx="431482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1409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IN" sz="2200" b="1" dirty="0">
                <a:solidFill>
                  <a:srgbClr val="FF0000"/>
                </a:solidFill>
              </a:rPr>
              <a:t>Unshielded Twisted Pair:</a:t>
            </a:r>
          </a:p>
          <a:p>
            <a:pPr marL="0" indent="0">
              <a:buNone/>
            </a:pPr>
            <a:r>
              <a:rPr lang="en-US" sz="2200" dirty="0"/>
              <a:t>An unshielded twisted pair is widely used in telecommunication. Following are the categories of the unshielded twisted pair cable:</a:t>
            </a:r>
            <a:endParaRPr lang="en-IN" sz="2200" dirty="0"/>
          </a:p>
          <a:p>
            <a:r>
              <a:rPr lang="en-US" sz="2200" b="1" dirty="0"/>
              <a:t>Category 1:</a:t>
            </a:r>
            <a:r>
              <a:rPr lang="en-US" sz="2200" dirty="0"/>
              <a:t> Category 1 is used for telephone lines that have low-speed data.</a:t>
            </a:r>
          </a:p>
          <a:p>
            <a:r>
              <a:rPr lang="en-US" sz="2200" b="1" dirty="0"/>
              <a:t>Category 2:</a:t>
            </a:r>
            <a:r>
              <a:rPr lang="en-US" sz="2200" dirty="0"/>
              <a:t> It can support </a:t>
            </a:r>
            <a:r>
              <a:rPr lang="en-US" sz="2200" dirty="0" err="1"/>
              <a:t>upto</a:t>
            </a:r>
            <a:r>
              <a:rPr lang="en-US" sz="2200" dirty="0"/>
              <a:t> 4Mbps.</a:t>
            </a:r>
          </a:p>
          <a:p>
            <a:r>
              <a:rPr lang="en-US" sz="2200" b="1" dirty="0"/>
              <a:t>Category 3:</a:t>
            </a:r>
            <a:r>
              <a:rPr lang="en-US" sz="2200" dirty="0"/>
              <a:t> It can support </a:t>
            </a:r>
            <a:r>
              <a:rPr lang="en-US" sz="2200" dirty="0" err="1"/>
              <a:t>upto</a:t>
            </a:r>
            <a:r>
              <a:rPr lang="en-US" sz="2200" dirty="0"/>
              <a:t> 16Mbps.</a:t>
            </a:r>
          </a:p>
          <a:p>
            <a:r>
              <a:rPr lang="en-US" sz="2200" b="1" dirty="0"/>
              <a:t>Category 4:</a:t>
            </a:r>
            <a:r>
              <a:rPr lang="en-US" sz="2200" dirty="0"/>
              <a:t> It can support </a:t>
            </a:r>
            <a:r>
              <a:rPr lang="en-US" sz="2200" dirty="0" err="1"/>
              <a:t>upto</a:t>
            </a:r>
            <a:r>
              <a:rPr lang="en-US" sz="2200" dirty="0"/>
              <a:t> 20Mbps. Therefore, it can be used for long-distance communication.</a:t>
            </a:r>
          </a:p>
          <a:p>
            <a:r>
              <a:rPr lang="en-US" sz="2200" b="1" dirty="0"/>
              <a:t>Category 5:</a:t>
            </a:r>
            <a:r>
              <a:rPr lang="en-US" sz="2200" dirty="0"/>
              <a:t> It can support </a:t>
            </a:r>
            <a:r>
              <a:rPr lang="en-US" sz="2200" dirty="0" err="1"/>
              <a:t>upto</a:t>
            </a:r>
            <a:r>
              <a:rPr lang="en-US" sz="2200" dirty="0"/>
              <a:t> 200Mbps.</a:t>
            </a:r>
          </a:p>
          <a:p>
            <a:pPr marL="0" indent="0">
              <a:buNone/>
            </a:pPr>
            <a:endParaRPr lang="en-IN" dirty="0"/>
          </a:p>
        </p:txBody>
      </p:sp>
    </p:spTree>
    <p:extLst>
      <p:ext uri="{BB962C8B-B14F-4D97-AF65-F5344CB8AC3E}">
        <p14:creationId xmlns:p14="http://schemas.microsoft.com/office/powerpoint/2010/main" val="22406996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pPr marL="0" indent="0" algn="just">
              <a:buNone/>
            </a:pPr>
            <a:r>
              <a:rPr lang="en-US" sz="2400" b="1" dirty="0">
                <a:solidFill>
                  <a:srgbClr val="FF0000"/>
                </a:solidFill>
              </a:rPr>
              <a:t>Advantages Of Unshielded Twisted Pair:</a:t>
            </a:r>
          </a:p>
          <a:p>
            <a:pPr algn="just"/>
            <a:r>
              <a:rPr lang="en-US" sz="2400" dirty="0"/>
              <a:t>It is cheap.</a:t>
            </a:r>
          </a:p>
          <a:p>
            <a:pPr algn="just"/>
            <a:r>
              <a:rPr lang="en-US" sz="2400" dirty="0"/>
              <a:t>Installation of the unshielded twisted pair is easy.</a:t>
            </a:r>
          </a:p>
          <a:p>
            <a:pPr algn="just"/>
            <a:r>
              <a:rPr lang="en-US" sz="2400" dirty="0"/>
              <a:t>It can be used for high-speed LAN.</a:t>
            </a:r>
          </a:p>
          <a:p>
            <a:pPr marL="0" indent="0" algn="just">
              <a:buNone/>
            </a:pPr>
            <a:r>
              <a:rPr lang="en-US" sz="2400" b="1" dirty="0">
                <a:solidFill>
                  <a:srgbClr val="FF0000"/>
                </a:solidFill>
              </a:rPr>
              <a:t>Disadvantage:</a:t>
            </a:r>
          </a:p>
          <a:p>
            <a:pPr algn="just"/>
            <a:r>
              <a:rPr lang="en-US" sz="2400" dirty="0"/>
              <a:t>This cable can only be used for shorter distances because of attenuation.</a:t>
            </a:r>
          </a:p>
          <a:p>
            <a:endParaRPr lang="en-IN" dirty="0"/>
          </a:p>
        </p:txBody>
      </p:sp>
    </p:spTree>
    <p:extLst>
      <p:ext uri="{BB962C8B-B14F-4D97-AF65-F5344CB8AC3E}">
        <p14:creationId xmlns:p14="http://schemas.microsoft.com/office/powerpoint/2010/main" val="20102380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04800"/>
            <a:ext cx="8229600" cy="5821363"/>
          </a:xfrm>
        </p:spPr>
        <p:txBody>
          <a:bodyPr>
            <a:normAutofit fontScale="77500" lnSpcReduction="20000"/>
          </a:bodyPr>
          <a:lstStyle/>
          <a:p>
            <a:pPr marL="0" indent="0" algn="just">
              <a:buNone/>
            </a:pPr>
            <a:r>
              <a:rPr lang="en-IN" sz="3100" b="1" dirty="0">
                <a:solidFill>
                  <a:srgbClr val="FF0000"/>
                </a:solidFill>
              </a:rPr>
              <a:t>Shielded Twisted Pair:</a:t>
            </a:r>
          </a:p>
          <a:p>
            <a:r>
              <a:rPr lang="en-US" sz="3100" dirty="0"/>
              <a:t>A shielded twisted pair is a cable that contains the mesh surrounding the wire that allows the higher transmission rate.</a:t>
            </a:r>
          </a:p>
          <a:p>
            <a:pPr marL="0" indent="0">
              <a:buNone/>
            </a:pPr>
            <a:r>
              <a:rPr lang="en-US" sz="3100" b="1" dirty="0">
                <a:solidFill>
                  <a:srgbClr val="FF0000"/>
                </a:solidFill>
              </a:rPr>
              <a:t>Characteristics Of Shielded Twisted Pair:</a:t>
            </a:r>
            <a:endParaRPr lang="en-US" sz="3100" dirty="0">
              <a:solidFill>
                <a:srgbClr val="FF0000"/>
              </a:solidFill>
            </a:endParaRPr>
          </a:p>
          <a:p>
            <a:r>
              <a:rPr lang="en-US" sz="3100" dirty="0"/>
              <a:t>The cost of the shielded twisted pair cable is not very high and not very low.</a:t>
            </a:r>
          </a:p>
          <a:p>
            <a:r>
              <a:rPr lang="en-US" sz="3100" dirty="0"/>
              <a:t>An installation of STP is easy.</a:t>
            </a:r>
          </a:p>
          <a:p>
            <a:r>
              <a:rPr lang="en-US" sz="3100" dirty="0"/>
              <a:t>It has higher capacity as compared to unshielded twisted pair cable.</a:t>
            </a:r>
          </a:p>
          <a:p>
            <a:r>
              <a:rPr lang="en-US" sz="3100" dirty="0"/>
              <a:t>It has a higher attenuation.</a:t>
            </a:r>
          </a:p>
          <a:p>
            <a:r>
              <a:rPr lang="en-US" sz="3100" dirty="0"/>
              <a:t>It is shielded that provides the higher data transmission rate.</a:t>
            </a:r>
          </a:p>
          <a:p>
            <a:pPr marL="0" indent="0">
              <a:buNone/>
            </a:pPr>
            <a:r>
              <a:rPr lang="en-US" sz="3100" b="1" dirty="0">
                <a:solidFill>
                  <a:srgbClr val="FF0000"/>
                </a:solidFill>
              </a:rPr>
              <a:t>Disadvantages</a:t>
            </a:r>
          </a:p>
          <a:p>
            <a:r>
              <a:rPr lang="en-US" sz="3100" dirty="0"/>
              <a:t>It is more expensive as compared to UTP and coaxial cable.</a:t>
            </a:r>
          </a:p>
          <a:p>
            <a:r>
              <a:rPr lang="en-US" sz="3100" dirty="0"/>
              <a:t>It has a higher attenuation rate.</a:t>
            </a:r>
          </a:p>
          <a:p>
            <a:endParaRPr lang="en-IN" dirty="0"/>
          </a:p>
        </p:txBody>
      </p:sp>
    </p:spTree>
    <p:extLst>
      <p:ext uri="{BB962C8B-B14F-4D97-AF65-F5344CB8AC3E}">
        <p14:creationId xmlns:p14="http://schemas.microsoft.com/office/powerpoint/2010/main" val="40553534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381000"/>
            <a:ext cx="8229600" cy="5745163"/>
          </a:xfrm>
        </p:spPr>
        <p:txBody>
          <a:bodyPr>
            <a:normAutofit fontScale="25000" lnSpcReduction="20000"/>
          </a:bodyPr>
          <a:lstStyle/>
          <a:p>
            <a:pPr marL="0" indent="0">
              <a:buNone/>
            </a:pPr>
            <a:r>
              <a:rPr lang="en-US" sz="6400" b="1" dirty="0">
                <a:solidFill>
                  <a:srgbClr val="FF0000"/>
                </a:solidFill>
              </a:rPr>
              <a:t>Coaxial Cable</a:t>
            </a:r>
          </a:p>
          <a:p>
            <a:pPr algn="just"/>
            <a:r>
              <a:rPr lang="en-US" sz="6400" dirty="0"/>
              <a:t>Coaxial cable is very commonly used transmission media, for example, TV wire is usually a coaxial cable.</a:t>
            </a:r>
          </a:p>
          <a:p>
            <a:pPr algn="just"/>
            <a:r>
              <a:rPr lang="en-US" sz="6400" dirty="0"/>
              <a:t>The name of the cable is coaxial as it contains two conductors parallel to each other.</a:t>
            </a:r>
          </a:p>
          <a:p>
            <a:pPr algn="just"/>
            <a:r>
              <a:rPr lang="en-US" sz="6400" dirty="0"/>
              <a:t>It has a higher frequency as compared to Twisted pair cable.</a:t>
            </a:r>
          </a:p>
          <a:p>
            <a:pPr algn="just"/>
            <a:r>
              <a:rPr lang="en-US" sz="6400" dirty="0"/>
              <a:t>The inner conductor of the coaxial cable is made up of copper, and the outer conductor is made up of copper mesh. The middle core is made up of non-conductive cover that separates the inner conductor from the outer conductor.</a:t>
            </a:r>
          </a:p>
          <a:p>
            <a:pPr algn="just"/>
            <a:r>
              <a:rPr lang="en-US" sz="6400" dirty="0"/>
              <a:t>The middle core is responsible for the data transferring whereas the copper mesh prevents from the </a:t>
            </a:r>
            <a:r>
              <a:rPr lang="en-US" sz="6400" b="1" dirty="0"/>
              <a:t>EMI</a:t>
            </a:r>
            <a:r>
              <a:rPr lang="en-US" sz="6400" dirty="0"/>
              <a:t>(Electromagnetic interference).</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marL="0" indent="0" algn="just">
              <a:buNone/>
            </a:pPr>
            <a:endParaRPr lang="en-US" dirty="0"/>
          </a:p>
          <a:p>
            <a:pPr marL="0" indent="0" algn="just">
              <a:buNone/>
            </a:pPr>
            <a:r>
              <a:rPr lang="en-US" sz="6400" b="1" dirty="0"/>
              <a:t>Coaxial cable is of two types:</a:t>
            </a:r>
            <a:endParaRPr lang="en-US" sz="6400" dirty="0"/>
          </a:p>
          <a:p>
            <a:pPr marL="0" indent="0" algn="just">
              <a:buNone/>
            </a:pPr>
            <a:r>
              <a:rPr lang="en-US" sz="6400" b="1" dirty="0"/>
              <a:t>1.Baseband transmission:</a:t>
            </a:r>
            <a:r>
              <a:rPr lang="en-US" sz="6400" dirty="0"/>
              <a:t> It is defined as the process of transmitting a single signal at high speed.</a:t>
            </a:r>
          </a:p>
          <a:p>
            <a:pPr marL="0" indent="0" algn="just">
              <a:buNone/>
            </a:pPr>
            <a:r>
              <a:rPr lang="en-US" sz="6400" b="1" dirty="0"/>
              <a:t>2.Broadband transmission:</a:t>
            </a:r>
            <a:r>
              <a:rPr lang="en-US" sz="6400" dirty="0"/>
              <a:t> It is defined as the process of transmitting multiple signals simultaneously.</a:t>
            </a:r>
          </a:p>
          <a:p>
            <a:pPr marL="0" indent="0" algn="just">
              <a:buNone/>
            </a:pPr>
            <a:r>
              <a:rPr lang="en-US" sz="6400" b="1" dirty="0"/>
              <a:t>Advantages Of Coaxial cable:</a:t>
            </a:r>
            <a:endParaRPr lang="en-US" sz="6400" dirty="0"/>
          </a:p>
          <a:p>
            <a:pPr algn="just"/>
            <a:r>
              <a:rPr lang="en-US" sz="6400" dirty="0"/>
              <a:t>The data can be transmitted at high speed.</a:t>
            </a:r>
          </a:p>
          <a:p>
            <a:pPr algn="just"/>
            <a:r>
              <a:rPr lang="en-US" sz="6400" dirty="0"/>
              <a:t>It has better shielding as compared to twisted pair cable.</a:t>
            </a:r>
          </a:p>
          <a:p>
            <a:pPr algn="just"/>
            <a:r>
              <a:rPr lang="en-US" sz="6400" dirty="0"/>
              <a:t>It provides higher bandwidth.</a:t>
            </a:r>
          </a:p>
          <a:p>
            <a:pPr marL="0" indent="0" algn="just">
              <a:buNone/>
            </a:pPr>
            <a:r>
              <a:rPr lang="en-US" sz="6400" b="1" dirty="0"/>
              <a:t>Disadvantages Of Coaxial cable:</a:t>
            </a:r>
            <a:endParaRPr lang="en-US" sz="6400" dirty="0"/>
          </a:p>
          <a:p>
            <a:pPr algn="just"/>
            <a:r>
              <a:rPr lang="en-US" sz="6400" dirty="0"/>
              <a:t>It is more expensive as compared to twisted pair cable.</a:t>
            </a:r>
          </a:p>
          <a:p>
            <a:pPr algn="just"/>
            <a:r>
              <a:rPr lang="en-US" sz="6400" dirty="0"/>
              <a:t>If any fault occurs in the cable causes the failure in the entire network.</a:t>
            </a:r>
          </a:p>
          <a:p>
            <a:pPr algn="just"/>
            <a:endParaRPr lang="en-IN" sz="7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678" y="2743200"/>
            <a:ext cx="59150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9713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fontAlgn="base">
              <a:buNone/>
            </a:pPr>
            <a:r>
              <a:rPr lang="en-US" sz="2200" b="1" dirty="0" err="1">
                <a:solidFill>
                  <a:srgbClr val="FF0000"/>
                </a:solidFill>
              </a:rPr>
              <a:t>Fibreoptics</a:t>
            </a:r>
            <a:r>
              <a:rPr lang="en-US" sz="2200" b="1" dirty="0">
                <a:solidFill>
                  <a:srgbClr val="FF0000"/>
                </a:solidFill>
              </a:rPr>
              <a:t> </a:t>
            </a:r>
            <a:br>
              <a:rPr lang="en-US" sz="2200" dirty="0"/>
            </a:br>
            <a:r>
              <a:rPr lang="en-US" sz="2400" dirty="0"/>
              <a:t>It uses the concept of refraction of light through a core made up of glass or plastic. The core is surrounded by a less dense glass or plastic covering called the cladding. It is used for the transmission of large volumes of data. </a:t>
            </a:r>
          </a:p>
          <a:p>
            <a:pPr algn="just" fontAlgn="base"/>
            <a:r>
              <a:rPr lang="en-US" sz="2400" dirty="0"/>
              <a:t>The cable can be unidirectional or bidirectional. The WDM (Wavelength Division Multiplexer) supports two modes, namely unidirectional and bidirectional mode.</a:t>
            </a:r>
          </a:p>
          <a:p>
            <a:pPr marL="0" indent="0">
              <a:buNone/>
            </a:pPr>
            <a:br>
              <a:rPr lang="en-US" dirty="0"/>
            </a:b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810000"/>
            <a:ext cx="33528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844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4336-0401-9BAA-3003-1F7188C799AE}"/>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3F44F6BA-DC4E-3993-959F-AE10412DF0FE}"/>
              </a:ext>
            </a:extLst>
          </p:cNvPr>
          <p:cNvPicPr>
            <a:picLocks noGrp="1" noChangeAspect="1"/>
          </p:cNvPicPr>
          <p:nvPr>
            <p:ph idx="1"/>
          </p:nvPr>
        </p:nvPicPr>
        <p:blipFill rotWithShape="1">
          <a:blip r:embed="rId2"/>
          <a:srcRect l="15924" t="13469" r="14976" b="5718"/>
          <a:stretch/>
        </p:blipFill>
        <p:spPr>
          <a:xfrm>
            <a:off x="228600" y="1417638"/>
            <a:ext cx="8458200" cy="5165724"/>
          </a:xfrm>
        </p:spPr>
      </p:pic>
    </p:spTree>
    <p:extLst>
      <p:ext uri="{BB962C8B-B14F-4D97-AF65-F5344CB8AC3E}">
        <p14:creationId xmlns:p14="http://schemas.microsoft.com/office/powerpoint/2010/main" val="20301690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12845"/>
            <a:ext cx="8686800" cy="4247317"/>
          </a:xfrm>
          <a:prstGeom prst="rect">
            <a:avLst/>
          </a:prstGeom>
        </p:spPr>
        <p:txBody>
          <a:bodyPr wrap="square">
            <a:spAutoFit/>
          </a:bodyPr>
          <a:lstStyle/>
          <a:p>
            <a:pPr fontAlgn="base"/>
            <a:r>
              <a:rPr lang="en-US" b="1" dirty="0">
                <a:solidFill>
                  <a:srgbClr val="FF0000"/>
                </a:solidFill>
              </a:rPr>
              <a:t>Advantages:  </a:t>
            </a:r>
            <a:endParaRPr lang="en-US" dirty="0">
              <a:solidFill>
                <a:srgbClr val="FF0000"/>
              </a:solidFill>
            </a:endParaRPr>
          </a:p>
          <a:p>
            <a:pPr marL="285750" indent="-285750" fontAlgn="base">
              <a:buFont typeface="Arial" pitchFamily="34" charset="0"/>
              <a:buChar char="•"/>
            </a:pPr>
            <a:r>
              <a:rPr lang="en-US" dirty="0"/>
              <a:t>Increased capacity and bandwidth</a:t>
            </a:r>
          </a:p>
          <a:p>
            <a:pPr marL="285750" indent="-285750" fontAlgn="base">
              <a:buFont typeface="Arial" pitchFamily="34" charset="0"/>
              <a:buChar char="•"/>
            </a:pPr>
            <a:r>
              <a:rPr lang="en-US" dirty="0"/>
              <a:t>Lightweight</a:t>
            </a:r>
          </a:p>
          <a:p>
            <a:pPr marL="285750" indent="-285750" fontAlgn="base">
              <a:buFont typeface="Arial" pitchFamily="34" charset="0"/>
              <a:buChar char="•"/>
            </a:pPr>
            <a:r>
              <a:rPr lang="en-US" dirty="0"/>
              <a:t>Less signal attenuation</a:t>
            </a:r>
          </a:p>
          <a:p>
            <a:pPr marL="285750" indent="-285750" fontAlgn="base">
              <a:buFont typeface="Arial" pitchFamily="34" charset="0"/>
              <a:buChar char="•"/>
            </a:pPr>
            <a:r>
              <a:rPr lang="en-US" dirty="0"/>
              <a:t>Immunity to electromagnetic interference</a:t>
            </a:r>
          </a:p>
          <a:p>
            <a:pPr marL="285750" indent="-285750" fontAlgn="base">
              <a:buFont typeface="Arial" pitchFamily="34" charset="0"/>
              <a:buChar char="•"/>
            </a:pPr>
            <a:r>
              <a:rPr lang="en-US" dirty="0"/>
              <a:t>Resistance to corrosive materials</a:t>
            </a:r>
          </a:p>
          <a:p>
            <a:pPr fontAlgn="base"/>
            <a:r>
              <a:rPr lang="en-US" b="1" dirty="0">
                <a:solidFill>
                  <a:srgbClr val="FF0000"/>
                </a:solidFill>
              </a:rPr>
              <a:t>Disadvantages:  </a:t>
            </a:r>
            <a:endParaRPr lang="en-US" dirty="0">
              <a:solidFill>
                <a:srgbClr val="FF0000"/>
              </a:solidFill>
            </a:endParaRPr>
          </a:p>
          <a:p>
            <a:pPr marL="285750" indent="-285750" fontAlgn="base">
              <a:buFont typeface="Arial" pitchFamily="34" charset="0"/>
              <a:buChar char="•"/>
            </a:pPr>
            <a:r>
              <a:rPr lang="en-US" dirty="0"/>
              <a:t>Difficult to install and maintain</a:t>
            </a:r>
          </a:p>
          <a:p>
            <a:pPr marL="285750" indent="-285750" fontAlgn="base">
              <a:buFont typeface="Arial" pitchFamily="34" charset="0"/>
              <a:buChar char="•"/>
            </a:pPr>
            <a:r>
              <a:rPr lang="en-US" dirty="0"/>
              <a:t>High cost</a:t>
            </a:r>
          </a:p>
          <a:p>
            <a:pPr fontAlgn="base"/>
            <a:r>
              <a:rPr lang="en-US" b="1" dirty="0">
                <a:solidFill>
                  <a:srgbClr val="FF0000"/>
                </a:solidFill>
              </a:rPr>
              <a:t>Applications:</a:t>
            </a:r>
            <a:endParaRPr lang="en-US" dirty="0">
              <a:solidFill>
                <a:srgbClr val="FF0000"/>
              </a:solidFill>
            </a:endParaRPr>
          </a:p>
          <a:p>
            <a:pPr marL="285750" indent="-285750" fontAlgn="base">
              <a:buFont typeface="Arial" pitchFamily="34" charset="0"/>
              <a:buChar char="•"/>
            </a:pPr>
            <a:r>
              <a:rPr lang="en-US" dirty="0"/>
              <a:t>Medical Purpose: Used in several types of medical instruments.</a:t>
            </a:r>
          </a:p>
          <a:p>
            <a:pPr marL="285750" indent="-285750" fontAlgn="base">
              <a:buFont typeface="Arial" pitchFamily="34" charset="0"/>
              <a:buChar char="•"/>
            </a:pPr>
            <a:r>
              <a:rPr lang="en-US" dirty="0" err="1"/>
              <a:t>Defence</a:t>
            </a:r>
            <a:r>
              <a:rPr lang="en-US" dirty="0"/>
              <a:t> Purpose: Used in transmission of data in aerospace.</a:t>
            </a:r>
          </a:p>
          <a:p>
            <a:pPr marL="285750" indent="-285750" fontAlgn="base">
              <a:buFont typeface="Arial" pitchFamily="34" charset="0"/>
              <a:buChar char="•"/>
            </a:pPr>
            <a:r>
              <a:rPr lang="en-US" dirty="0"/>
              <a:t>For Communication: This is largely used in formation of internet cables.</a:t>
            </a:r>
          </a:p>
          <a:p>
            <a:pPr marL="285750" indent="-285750" fontAlgn="base">
              <a:buFont typeface="Arial" pitchFamily="34" charset="0"/>
              <a:buChar char="•"/>
            </a:pPr>
            <a:r>
              <a:rPr lang="en-US" dirty="0"/>
              <a:t>Industrial Purpose: Used for lighting purposes and safety measures in designing the interior and exterior of automobiles.</a:t>
            </a:r>
          </a:p>
        </p:txBody>
      </p:sp>
    </p:spTree>
    <p:extLst>
      <p:ext uri="{BB962C8B-B14F-4D97-AF65-F5344CB8AC3E}">
        <p14:creationId xmlns:p14="http://schemas.microsoft.com/office/powerpoint/2010/main" val="16305584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a:solidFill>
                  <a:srgbClr val="FF0000"/>
                </a:solidFill>
              </a:rPr>
              <a:t>Unguided Transmission Media</a:t>
            </a:r>
            <a:endParaRPr lang="en-IN" sz="3600" dirty="0">
              <a:solidFill>
                <a:srgbClr val="FF0000"/>
              </a:solidFill>
            </a:endParaRPr>
          </a:p>
        </p:txBody>
      </p:sp>
      <p:sp>
        <p:nvSpPr>
          <p:cNvPr id="3" name="Content Placeholder 2"/>
          <p:cNvSpPr>
            <a:spLocks noGrp="1"/>
          </p:cNvSpPr>
          <p:nvPr>
            <p:ph idx="1"/>
          </p:nvPr>
        </p:nvSpPr>
        <p:spPr>
          <a:xfrm>
            <a:off x="457200" y="990600"/>
            <a:ext cx="8229600" cy="5135563"/>
          </a:xfrm>
        </p:spPr>
        <p:txBody>
          <a:bodyPr>
            <a:normAutofit fontScale="77500" lnSpcReduction="20000"/>
          </a:bodyPr>
          <a:lstStyle/>
          <a:p>
            <a:pPr algn="just"/>
            <a:r>
              <a:rPr lang="en-US" sz="3100" dirty="0"/>
              <a:t>An unguided transmission transmits the electromagnetic waves without using any physical medium. Therefore it is also known as </a:t>
            </a:r>
            <a:r>
              <a:rPr lang="en-US" sz="3100" b="1" dirty="0"/>
              <a:t>wireless transmission</a:t>
            </a:r>
            <a:r>
              <a:rPr lang="en-US" sz="3100" dirty="0"/>
              <a:t>.</a:t>
            </a:r>
          </a:p>
          <a:p>
            <a:pPr algn="just"/>
            <a:r>
              <a:rPr lang="en-US" sz="3100" dirty="0"/>
              <a:t>In unguided media, air is the media through which the electromagnetic energy can flow easily.</a:t>
            </a:r>
          </a:p>
          <a:p>
            <a:pPr marL="0" indent="0" algn="just">
              <a:buNone/>
            </a:pPr>
            <a:r>
              <a:rPr lang="en-US" sz="3100" b="1" dirty="0">
                <a:solidFill>
                  <a:srgbClr val="FF0000"/>
                </a:solidFill>
              </a:rPr>
              <a:t>1.Radiowaves:</a:t>
            </a:r>
          </a:p>
          <a:p>
            <a:pPr algn="just"/>
            <a:r>
              <a:rPr lang="en-US" sz="3100" dirty="0"/>
              <a:t>Radio waves are the electromagnetic waves that are transmitted in all the directions of free space.</a:t>
            </a:r>
          </a:p>
          <a:p>
            <a:pPr algn="just"/>
            <a:r>
              <a:rPr lang="en-US" sz="3100" dirty="0"/>
              <a:t>Radio waves are omnidirectional, i.e., the signals are propagated in all the directions.</a:t>
            </a:r>
          </a:p>
          <a:p>
            <a:pPr algn="just"/>
            <a:r>
              <a:rPr lang="en-US" sz="3100" dirty="0"/>
              <a:t>The range in frequencies of radio waves is from 3Khz to 1 </a:t>
            </a:r>
            <a:r>
              <a:rPr lang="en-US" sz="3100" dirty="0" err="1"/>
              <a:t>khz</a:t>
            </a:r>
            <a:r>
              <a:rPr lang="en-US" sz="3100" dirty="0"/>
              <a:t>.</a:t>
            </a:r>
          </a:p>
          <a:p>
            <a:pPr algn="just"/>
            <a:r>
              <a:rPr lang="en-US" sz="3100" dirty="0"/>
              <a:t>In the case of radio waves, the sending and receiving antenna are not aligned, i.e., the wave sent by the sending antenna can be received by any receiving antenna.</a:t>
            </a:r>
          </a:p>
          <a:p>
            <a:pPr algn="just"/>
            <a:r>
              <a:rPr lang="en-US" sz="3100" dirty="0"/>
              <a:t>An example of the radio wave is </a:t>
            </a:r>
            <a:r>
              <a:rPr lang="en-US" sz="3100" b="1" dirty="0"/>
              <a:t>FM radio</a:t>
            </a:r>
            <a:r>
              <a:rPr lang="en-US" sz="3100" dirty="0"/>
              <a:t>.</a:t>
            </a:r>
          </a:p>
          <a:p>
            <a:pPr marL="0" indent="0" algn="just">
              <a:buNone/>
            </a:pPr>
            <a:endParaRPr lang="en-IN" dirty="0"/>
          </a:p>
        </p:txBody>
      </p:sp>
    </p:spTree>
    <p:extLst>
      <p:ext uri="{BB962C8B-B14F-4D97-AF65-F5344CB8AC3E}">
        <p14:creationId xmlns:p14="http://schemas.microsoft.com/office/powerpoint/2010/main" val="345424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pPr marL="0" indent="0">
              <a:buNone/>
            </a:pPr>
            <a:r>
              <a:rPr lang="en-IN" sz="2400" b="1" dirty="0">
                <a:solidFill>
                  <a:srgbClr val="FF0000"/>
                </a:solidFill>
              </a:rPr>
              <a:t>2.Microwaves:</a:t>
            </a:r>
            <a:br>
              <a:rPr lang="en-IN" dirty="0"/>
            </a:br>
            <a:endParaRPr lang="en-IN" dirty="0"/>
          </a:p>
          <a:p>
            <a:endParaRPr lang="en-IN" dirty="0"/>
          </a:p>
          <a:p>
            <a:endParaRPr lang="en-IN" dirty="0"/>
          </a:p>
        </p:txBody>
      </p:sp>
      <p:pic>
        <p:nvPicPr>
          <p:cNvPr id="4182" name="Picture 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90600"/>
            <a:ext cx="33623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Rectangle 60"/>
          <p:cNvSpPr/>
          <p:nvPr/>
        </p:nvSpPr>
        <p:spPr>
          <a:xfrm>
            <a:off x="533400" y="3301042"/>
            <a:ext cx="8534400" cy="2308324"/>
          </a:xfrm>
          <a:prstGeom prst="rect">
            <a:avLst/>
          </a:prstGeom>
        </p:spPr>
        <p:txBody>
          <a:bodyPr wrap="square">
            <a:spAutoFit/>
          </a:bodyPr>
          <a:lstStyle/>
          <a:p>
            <a:r>
              <a:rPr lang="en-US" b="1" dirty="0">
                <a:solidFill>
                  <a:srgbClr val="FF0000"/>
                </a:solidFill>
              </a:rPr>
              <a:t>Characteristics of Microwave:</a:t>
            </a:r>
            <a:endParaRPr lang="en-US" dirty="0">
              <a:solidFill>
                <a:srgbClr val="FF0000"/>
              </a:solidFill>
            </a:endParaRPr>
          </a:p>
          <a:p>
            <a:r>
              <a:rPr lang="en-US" b="1" dirty="0"/>
              <a:t>Frequency range:</a:t>
            </a:r>
            <a:r>
              <a:rPr lang="en-US" dirty="0"/>
              <a:t> The frequency range of terrestrial microwave is from 4-6 GHz to 21-23 GHz.</a:t>
            </a:r>
          </a:p>
          <a:p>
            <a:r>
              <a:rPr lang="en-US" b="1" dirty="0"/>
              <a:t>Bandwidth:</a:t>
            </a:r>
            <a:r>
              <a:rPr lang="en-US" dirty="0"/>
              <a:t> It supports the bandwidth from 1 to 10 Mbps.</a:t>
            </a:r>
          </a:p>
          <a:p>
            <a:r>
              <a:rPr lang="en-US" b="1" dirty="0"/>
              <a:t>Short distance:</a:t>
            </a:r>
            <a:r>
              <a:rPr lang="en-US" dirty="0"/>
              <a:t> It is inexpensive for short distance.</a:t>
            </a:r>
          </a:p>
          <a:p>
            <a:r>
              <a:rPr lang="en-US" b="1" dirty="0"/>
              <a:t>Long distance:</a:t>
            </a:r>
            <a:r>
              <a:rPr lang="en-US" dirty="0"/>
              <a:t> It is expensive as it requires a higher tower for a longer distance.</a:t>
            </a:r>
          </a:p>
          <a:p>
            <a:r>
              <a:rPr lang="en-US" b="1" dirty="0"/>
              <a:t>Attenuation:</a:t>
            </a:r>
            <a:r>
              <a:rPr lang="en-US" dirty="0"/>
              <a:t> Attenuation means loss of signal. It is affected by environmental conditions and antenna size.</a:t>
            </a:r>
          </a:p>
        </p:txBody>
      </p:sp>
    </p:spTree>
    <p:extLst>
      <p:ext uri="{BB962C8B-B14F-4D97-AF65-F5344CB8AC3E}">
        <p14:creationId xmlns:p14="http://schemas.microsoft.com/office/powerpoint/2010/main" val="66431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70000" lnSpcReduction="20000"/>
          </a:bodyPr>
          <a:lstStyle/>
          <a:p>
            <a:pPr marL="0" indent="0">
              <a:buNone/>
            </a:pPr>
            <a:r>
              <a:rPr lang="en-US" b="1" dirty="0">
                <a:solidFill>
                  <a:srgbClr val="FF0000"/>
                </a:solidFill>
              </a:rPr>
              <a:t>3.Infrared waves:</a:t>
            </a:r>
          </a:p>
          <a:p>
            <a:pPr algn="just"/>
            <a:r>
              <a:rPr lang="en-US" dirty="0"/>
              <a:t>An infrared transmission is a wireless technology used for communication over short ranges.</a:t>
            </a:r>
          </a:p>
          <a:p>
            <a:pPr algn="just"/>
            <a:r>
              <a:rPr lang="en-US" dirty="0"/>
              <a:t>The frequency of the infrared in the range from 300 GHz to 400 THz.</a:t>
            </a:r>
          </a:p>
          <a:p>
            <a:pPr algn="just"/>
            <a:r>
              <a:rPr lang="en-US" dirty="0"/>
              <a:t>It is used for short-range communication such as data transfer between two cell phones, TV remote operation, data transfer between a computer and cell phone resides in the same closed area.</a:t>
            </a:r>
          </a:p>
          <a:p>
            <a:pPr marL="0" indent="0" algn="just">
              <a:buNone/>
            </a:pPr>
            <a:r>
              <a:rPr lang="en-US" b="1" dirty="0">
                <a:solidFill>
                  <a:srgbClr val="FF0000"/>
                </a:solidFill>
              </a:rPr>
              <a:t>Characteristics Of Infrared:</a:t>
            </a:r>
          </a:p>
          <a:p>
            <a:pPr algn="just"/>
            <a:r>
              <a:rPr lang="en-US" dirty="0"/>
              <a:t>It supports high bandwidth, and hence the data rate will be very high.</a:t>
            </a:r>
          </a:p>
          <a:p>
            <a:pPr algn="just"/>
            <a:r>
              <a:rPr lang="en-US" dirty="0"/>
              <a:t>Infrared waves cannot penetrate the walls. Therefore, the infrared communication in one room cannot be interrupted by the nearby rooms.</a:t>
            </a:r>
          </a:p>
          <a:p>
            <a:pPr algn="just"/>
            <a:r>
              <a:rPr lang="en-US" dirty="0"/>
              <a:t>An infrared communication provides better security with minimum interference.</a:t>
            </a:r>
          </a:p>
          <a:p>
            <a:pPr algn="just"/>
            <a:r>
              <a:rPr lang="en-US" dirty="0"/>
              <a:t>Infrared communication is unreliable outside the building because the sun rays will interfere with the infrared waves.</a:t>
            </a:r>
          </a:p>
          <a:p>
            <a:pPr algn="just"/>
            <a:endParaRPr lang="en-IN" dirty="0"/>
          </a:p>
        </p:txBody>
      </p:sp>
    </p:spTree>
    <p:extLst>
      <p:ext uri="{BB962C8B-B14F-4D97-AF65-F5344CB8AC3E}">
        <p14:creationId xmlns:p14="http://schemas.microsoft.com/office/powerpoint/2010/main" val="64760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AF1D5-42E5-B3BB-0B0B-3BE93C8DA8EB}"/>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DDE00E5E-59F9-3735-C061-AAF57AF383CA}"/>
              </a:ext>
            </a:extLst>
          </p:cNvPr>
          <p:cNvPicPr>
            <a:picLocks noGrp="1" noChangeAspect="1"/>
          </p:cNvPicPr>
          <p:nvPr>
            <p:ph idx="1"/>
          </p:nvPr>
        </p:nvPicPr>
        <p:blipFill rotWithShape="1">
          <a:blip r:embed="rId2"/>
          <a:srcRect l="16870" t="26938" r="14976" b="22554"/>
          <a:stretch/>
        </p:blipFill>
        <p:spPr>
          <a:xfrm>
            <a:off x="914400" y="1676400"/>
            <a:ext cx="6934200" cy="3581400"/>
          </a:xfrm>
        </p:spPr>
      </p:pic>
    </p:spTree>
    <p:extLst>
      <p:ext uri="{BB962C8B-B14F-4D97-AF65-F5344CB8AC3E}">
        <p14:creationId xmlns:p14="http://schemas.microsoft.com/office/powerpoint/2010/main" val="51933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A631-CC50-9186-194B-24E04A926B40}"/>
              </a:ext>
            </a:extLst>
          </p:cNvPr>
          <p:cNvSpPr>
            <a:spLocks noGrp="1"/>
          </p:cNvSpPr>
          <p:nvPr>
            <p:ph type="title"/>
          </p:nvPr>
        </p:nvSpPr>
        <p:spPr>
          <a:xfrm>
            <a:off x="457200" y="129589"/>
            <a:ext cx="8229600" cy="639762"/>
          </a:xfrm>
        </p:spPr>
        <p:txBody>
          <a:bodyPr>
            <a:no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9B600D27-7078-9C19-9D3A-08826014FE0F}"/>
              </a:ext>
            </a:extLst>
          </p:cNvPr>
          <p:cNvSpPr>
            <a:spLocks noGrp="1"/>
          </p:cNvSpPr>
          <p:nvPr>
            <p:ph idx="1"/>
          </p:nvPr>
        </p:nvSpPr>
        <p:spPr>
          <a:xfrm>
            <a:off x="446649" y="838200"/>
            <a:ext cx="8229600" cy="6019800"/>
          </a:xfrm>
        </p:spPr>
        <p:txBody>
          <a:bodyPr>
            <a:normAutofit fontScale="40000" lnSpcReduction="20000"/>
          </a:bodyPr>
          <a:lstStyle/>
          <a:p>
            <a:pPr marL="0" indent="0">
              <a:buNone/>
            </a:pPr>
            <a:r>
              <a:rPr lang="en-US" sz="3800" b="1" dirty="0"/>
              <a:t>PAN</a:t>
            </a:r>
            <a:r>
              <a:rPr lang="en-US" sz="3800" dirty="0"/>
              <a:t> (Personal Area Network)</a:t>
            </a:r>
          </a:p>
          <a:p>
            <a:endParaRPr lang="en-US" sz="3800" dirty="0"/>
          </a:p>
          <a:p>
            <a:pPr algn="just"/>
            <a:r>
              <a:rPr lang="en-US" sz="3800" dirty="0"/>
              <a:t>Is a computer network formed around a person. </a:t>
            </a:r>
          </a:p>
          <a:p>
            <a:pPr algn="just"/>
            <a:endParaRPr lang="en-US" sz="3800" dirty="0"/>
          </a:p>
          <a:p>
            <a:pPr algn="just"/>
            <a:r>
              <a:rPr lang="en-US" sz="3800" dirty="0"/>
              <a:t>It generally consists of a computer, mobile, or personal digital assistant.</a:t>
            </a:r>
          </a:p>
          <a:p>
            <a:pPr algn="just"/>
            <a:endParaRPr lang="en-US" sz="3800" dirty="0"/>
          </a:p>
          <a:p>
            <a:pPr algn="just"/>
            <a:r>
              <a:rPr lang="en-US" sz="3800" dirty="0"/>
              <a:t>PAN can be used for establishing communication among these personal devices for connecting to a digital network and the internet.</a:t>
            </a:r>
          </a:p>
          <a:p>
            <a:pPr algn="just"/>
            <a:endParaRPr lang="en-US" sz="3800" b="1" dirty="0"/>
          </a:p>
          <a:p>
            <a:pPr algn="just"/>
            <a:endParaRPr lang="en-US" sz="3800" b="1" dirty="0"/>
          </a:p>
          <a:p>
            <a:pPr marL="0" indent="0" algn="just">
              <a:buNone/>
            </a:pPr>
            <a:r>
              <a:rPr lang="en-US" sz="3800" b="1" dirty="0"/>
              <a:t>Characteristics of PAN</a:t>
            </a:r>
          </a:p>
          <a:p>
            <a:pPr algn="just"/>
            <a:endParaRPr lang="en-US" sz="3800" dirty="0"/>
          </a:p>
          <a:p>
            <a:pPr marL="0" indent="0" algn="just">
              <a:buNone/>
            </a:pPr>
            <a:r>
              <a:rPr lang="en-US" sz="3800" dirty="0"/>
              <a:t>Below are the main characteristics of PAN:</a:t>
            </a:r>
          </a:p>
          <a:p>
            <a:pPr algn="just"/>
            <a:endParaRPr lang="en-US" sz="3800" dirty="0"/>
          </a:p>
          <a:p>
            <a:pPr algn="just"/>
            <a:r>
              <a:rPr lang="en-US" sz="3800" dirty="0"/>
              <a:t>It is mostly personal devices network equipped within a limited area.</a:t>
            </a:r>
          </a:p>
          <a:p>
            <a:pPr algn="just"/>
            <a:endParaRPr lang="en-US" sz="3800" dirty="0"/>
          </a:p>
          <a:p>
            <a:pPr algn="just"/>
            <a:r>
              <a:rPr lang="en-US" sz="3800" dirty="0"/>
              <a:t>Allows you to handle the interconnection of IT devices at the surrounding of a single user.</a:t>
            </a:r>
          </a:p>
          <a:p>
            <a:pPr algn="just"/>
            <a:endParaRPr lang="en-US" sz="3800" dirty="0"/>
          </a:p>
          <a:p>
            <a:pPr algn="just"/>
            <a:r>
              <a:rPr lang="en-US" sz="3800" dirty="0"/>
              <a:t>PAN includes mobile devices, tablet, and laptop.</a:t>
            </a:r>
          </a:p>
          <a:p>
            <a:pPr algn="just"/>
            <a:endParaRPr lang="en-US" sz="3800" dirty="0"/>
          </a:p>
          <a:p>
            <a:pPr algn="just"/>
            <a:r>
              <a:rPr lang="en-US" sz="3800" dirty="0"/>
              <a:t>It can be wirelessly connected to the internet called WPAN.</a:t>
            </a:r>
          </a:p>
          <a:p>
            <a:pPr algn="just"/>
            <a:endParaRPr lang="en-US" sz="3800" dirty="0"/>
          </a:p>
          <a:p>
            <a:pPr algn="just"/>
            <a:r>
              <a:rPr lang="en-US" sz="3800" dirty="0"/>
              <a:t>Appliances use for PAN: cordless phone, keyboards, and Bluetooth systems.</a:t>
            </a:r>
          </a:p>
          <a:p>
            <a:endParaRPr lang="en-US" dirty="0"/>
          </a:p>
        </p:txBody>
      </p:sp>
    </p:spTree>
    <p:extLst>
      <p:ext uri="{BB962C8B-B14F-4D97-AF65-F5344CB8AC3E}">
        <p14:creationId xmlns:p14="http://schemas.microsoft.com/office/powerpoint/2010/main" val="38516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92D8-AF24-6C80-AE68-FA3225581195}"/>
              </a:ext>
            </a:extLst>
          </p:cNvPr>
          <p:cNvSpPr>
            <a:spLocks noGrp="1"/>
          </p:cNvSpPr>
          <p:nvPr>
            <p:ph type="title"/>
          </p:nvPr>
        </p:nvSpPr>
        <p:spPr>
          <a:xfrm>
            <a:off x="457200" y="274638"/>
            <a:ext cx="8229600" cy="563562"/>
          </a:xfrm>
        </p:spPr>
        <p:txBody>
          <a:bodyPr>
            <a:normAutofit fontScale="90000"/>
          </a:bodyPr>
          <a:lstStyle/>
          <a:p>
            <a:r>
              <a:rPr lang="en-US" sz="4400" dirty="0">
                <a:solidFill>
                  <a:srgbClr val="FF0000"/>
                </a:solidFill>
              </a:rPr>
              <a:t>Network Hardware(Contd..)</a:t>
            </a:r>
            <a:endParaRPr lang="en-US" dirty="0">
              <a:solidFill>
                <a:srgbClr val="FF0000"/>
              </a:solidFill>
            </a:endParaRPr>
          </a:p>
        </p:txBody>
      </p:sp>
      <p:sp>
        <p:nvSpPr>
          <p:cNvPr id="3" name="Content Placeholder 2">
            <a:extLst>
              <a:ext uri="{FF2B5EF4-FFF2-40B4-BE49-F238E27FC236}">
                <a16:creationId xmlns:a16="http://schemas.microsoft.com/office/drawing/2014/main" id="{9042824A-5967-B6E7-F725-B4367855960E}"/>
              </a:ext>
            </a:extLst>
          </p:cNvPr>
          <p:cNvSpPr>
            <a:spLocks noGrp="1"/>
          </p:cNvSpPr>
          <p:nvPr>
            <p:ph idx="1"/>
          </p:nvPr>
        </p:nvSpPr>
        <p:spPr>
          <a:xfrm>
            <a:off x="457200" y="838200"/>
            <a:ext cx="8229600" cy="5287963"/>
          </a:xfrm>
        </p:spPr>
        <p:txBody>
          <a:bodyPr>
            <a:normAutofit fontScale="55000" lnSpcReduction="20000"/>
          </a:bodyPr>
          <a:lstStyle/>
          <a:p>
            <a:pPr marL="0" indent="0">
              <a:buNone/>
            </a:pPr>
            <a:r>
              <a:rPr lang="en-US" b="1" dirty="0"/>
              <a:t>Advantages of PAN</a:t>
            </a:r>
          </a:p>
          <a:p>
            <a:endParaRPr lang="en-US" b="1" dirty="0"/>
          </a:p>
          <a:p>
            <a:pPr marL="0" indent="0">
              <a:buNone/>
            </a:pPr>
            <a:r>
              <a:rPr lang="en-US" dirty="0"/>
              <a:t>Here are the important pros/benefits of PAN network:</a:t>
            </a:r>
          </a:p>
          <a:p>
            <a:endParaRPr lang="en-US" dirty="0"/>
          </a:p>
          <a:p>
            <a:r>
              <a:rPr lang="en-US" dirty="0"/>
              <a:t>PAN networks are relatively secure and safe</a:t>
            </a:r>
          </a:p>
          <a:p>
            <a:endParaRPr lang="en-US" dirty="0"/>
          </a:p>
          <a:p>
            <a:r>
              <a:rPr lang="en-US" dirty="0"/>
              <a:t>It offers only short-range solution up to ten meters</a:t>
            </a:r>
          </a:p>
          <a:p>
            <a:endParaRPr lang="en-US" dirty="0"/>
          </a:p>
          <a:p>
            <a:r>
              <a:rPr lang="en-US" dirty="0"/>
              <a:t>Strictly restricted to a small area</a:t>
            </a:r>
          </a:p>
          <a:p>
            <a:endParaRPr lang="en-US" b="1" dirty="0"/>
          </a:p>
          <a:p>
            <a:endParaRPr lang="en-US" b="1" dirty="0"/>
          </a:p>
          <a:p>
            <a:pPr marL="0" indent="0">
              <a:buNone/>
            </a:pPr>
            <a:r>
              <a:rPr lang="en-US" b="1" dirty="0"/>
              <a:t>Disadvantages of PAN</a:t>
            </a:r>
          </a:p>
          <a:p>
            <a:endParaRPr lang="en-US" dirty="0"/>
          </a:p>
          <a:p>
            <a:pPr marL="0" indent="0">
              <a:buNone/>
            </a:pPr>
            <a:r>
              <a:rPr lang="en-US" dirty="0"/>
              <a:t>Here are the cons/drawbacks of using PAN network:</a:t>
            </a:r>
          </a:p>
          <a:p>
            <a:endParaRPr lang="en-US" dirty="0"/>
          </a:p>
          <a:p>
            <a:r>
              <a:rPr lang="en-US" dirty="0"/>
              <a:t>It may establish a bad connection to other networks at the same radio bands.</a:t>
            </a:r>
          </a:p>
          <a:p>
            <a:endParaRPr lang="en-US" dirty="0"/>
          </a:p>
          <a:p>
            <a:r>
              <a:rPr lang="en-US" dirty="0"/>
              <a:t>Distance limits.</a:t>
            </a:r>
          </a:p>
          <a:p>
            <a:endParaRPr lang="en-US" dirty="0"/>
          </a:p>
        </p:txBody>
      </p:sp>
    </p:spTree>
    <p:extLst>
      <p:ext uri="{BB962C8B-B14F-4D97-AF65-F5344CB8AC3E}">
        <p14:creationId xmlns:p14="http://schemas.microsoft.com/office/powerpoint/2010/main" val="195498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609600"/>
            <a:ext cx="8001000" cy="6463308"/>
          </a:xfrm>
          <a:prstGeom prst="rect">
            <a:avLst/>
          </a:prstGeom>
        </p:spPr>
        <p:txBody>
          <a:bodyPr wrap="square">
            <a:spAutoFit/>
          </a:bodyPr>
          <a:lstStyle/>
          <a:p>
            <a:r>
              <a:rPr lang="en-US" b="1" dirty="0">
                <a:solidFill>
                  <a:srgbClr val="FF0000"/>
                </a:solidFill>
                <a:latin typeface="Times New Roman" pitchFamily="18" charset="0"/>
                <a:cs typeface="Times New Roman" pitchFamily="18" charset="0"/>
              </a:rPr>
              <a:t>NETWORK:</a:t>
            </a:r>
          </a:p>
          <a:p>
            <a:pPr marL="285750" indent="-285750" algn="just">
              <a:buFont typeface="Arial" pitchFamily="34" charset="0"/>
              <a:buChar char="•"/>
            </a:pPr>
            <a:r>
              <a:rPr lang="en-US" dirty="0">
                <a:latin typeface="Times New Roman" pitchFamily="18" charset="0"/>
                <a:cs typeface="Times New Roman" pitchFamily="18" charset="0"/>
              </a:rPr>
              <a:t>A network is a set of devices (often referred to as nodes) connected by communication links. </a:t>
            </a:r>
          </a:p>
          <a:p>
            <a:pPr marL="285750" indent="-285750" algn="just">
              <a:buFont typeface="Arial" pitchFamily="34" charset="0"/>
              <a:buChar char="•"/>
            </a:pPr>
            <a:endParaRPr lang="en-US" dirty="0">
              <a:latin typeface="Times New Roman" pitchFamily="18" charset="0"/>
              <a:cs typeface="Times New Roman" pitchFamily="18" charset="0"/>
            </a:endParaRPr>
          </a:p>
          <a:p>
            <a:pPr marL="285750" indent="-285750" algn="just">
              <a:buFont typeface="Arial" pitchFamily="34" charset="0"/>
              <a:buChar char="•"/>
            </a:pPr>
            <a:r>
              <a:rPr lang="en-US" dirty="0">
                <a:latin typeface="Times New Roman" pitchFamily="18" charset="0"/>
                <a:cs typeface="Times New Roman" pitchFamily="18" charset="0"/>
              </a:rPr>
              <a:t>A node can be a computer, printer, or any other device capable of sending and/or receiving data generated by other nodes on the network. </a:t>
            </a:r>
          </a:p>
          <a:p>
            <a:pPr marL="285750" indent="-285750" algn="just">
              <a:buFont typeface="Arial" pitchFamily="34" charset="0"/>
              <a:buChar char="•"/>
            </a:pPr>
            <a:endParaRPr lang="en-US" b="1" dirty="0">
              <a:latin typeface="Times New Roman" pitchFamily="18" charset="0"/>
              <a:cs typeface="Times New Roman" pitchFamily="18" charset="0"/>
            </a:endParaRPr>
          </a:p>
          <a:p>
            <a:pPr algn="just"/>
            <a:r>
              <a:rPr lang="en-US" b="1" dirty="0">
                <a:solidFill>
                  <a:srgbClr val="FF0000"/>
                </a:solidFill>
                <a:latin typeface="Times New Roman" pitchFamily="18" charset="0"/>
                <a:cs typeface="Times New Roman" pitchFamily="18" charset="0"/>
              </a:rPr>
              <a:t>Computer Network:</a:t>
            </a:r>
          </a:p>
          <a:p>
            <a:pPr marL="285750" indent="-285750" algn="just">
              <a:buFont typeface="Arial" pitchFamily="34" charset="0"/>
              <a:buChar char="•"/>
            </a:pPr>
            <a:r>
              <a:rPr lang="en-US" dirty="0">
                <a:latin typeface="Times New Roman" pitchFamily="18" charset="0"/>
                <a:cs typeface="Times New Roman" pitchFamily="18" charset="0"/>
              </a:rPr>
              <a:t>A computer network is a set of computers that are connected together so that they can share information. </a:t>
            </a:r>
          </a:p>
          <a:p>
            <a:pPr algn="just"/>
            <a:r>
              <a:rPr lang="en-IN" dirty="0">
                <a:latin typeface="Times New Roman" pitchFamily="18" charset="0"/>
                <a:cs typeface="Times New Roman" pitchFamily="18" charset="0"/>
              </a:rPr>
              <a:t>                                                 or</a:t>
            </a:r>
          </a:p>
          <a:p>
            <a:pPr marL="285750" indent="-285750" algn="just">
              <a:buFont typeface="Arial" pitchFamily="34" charset="0"/>
              <a:buChar char="•"/>
            </a:pPr>
            <a:r>
              <a:rPr lang="en-US" dirty="0">
                <a:latin typeface="Times New Roman" pitchFamily="18" charset="0"/>
                <a:cs typeface="Times New Roman" pitchFamily="18" charset="0"/>
              </a:rPr>
              <a:t>Computer network means to connect multiple computer system with each other through physical medium (Cable or Wire) or wireless medium and this architecture is known as “</a:t>
            </a:r>
            <a:r>
              <a:rPr lang="en-US" b="1" dirty="0">
                <a:latin typeface="Times New Roman" pitchFamily="18" charset="0"/>
                <a:cs typeface="Times New Roman" pitchFamily="18" charset="0"/>
              </a:rPr>
              <a:t>Computer Network</a:t>
            </a:r>
            <a:r>
              <a:rPr lang="en-US" dirty="0">
                <a:latin typeface="Times New Roman" pitchFamily="18" charset="0"/>
                <a:cs typeface="Times New Roman" pitchFamily="18" charset="0"/>
              </a:rPr>
              <a:t>“.</a:t>
            </a: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marL="285750" indent="-285750" algn="just">
              <a:buFont typeface="Arial" pitchFamily="34" charset="0"/>
              <a:buChar char="•"/>
            </a:pPr>
            <a:r>
              <a:rPr lang="en-US" dirty="0">
                <a:latin typeface="Times New Roman" pitchFamily="18" charset="0"/>
                <a:cs typeface="Times New Roman" pitchFamily="18" charset="0"/>
              </a:rPr>
              <a:t>In traditional computer networks, single computer machine, </a:t>
            </a:r>
            <a:r>
              <a:rPr lang="en-US" dirty="0"/>
              <a:t>workstation</a:t>
            </a:r>
            <a:r>
              <a:rPr lang="en-US" dirty="0">
                <a:latin typeface="Times New Roman" pitchFamily="18" charset="0"/>
                <a:cs typeface="Times New Roman" pitchFamily="18" charset="0"/>
              </a:rPr>
              <a:t>, and servers are linked one by one through Ethernet and other cables. </a:t>
            </a:r>
          </a:p>
          <a:p>
            <a:pPr marL="285750" indent="-285750" algn="just">
              <a:buFont typeface="Arial" pitchFamily="34" charset="0"/>
              <a:buChar char="•"/>
            </a:pPr>
            <a:endParaRPr lang="en-US" dirty="0">
              <a:latin typeface="Times New Roman" pitchFamily="18" charset="0"/>
              <a:cs typeface="Times New Roman" pitchFamily="18" charset="0"/>
            </a:endParaRPr>
          </a:p>
          <a:p>
            <a:pPr marL="285750" indent="-285750" algn="just">
              <a:buFont typeface="Arial" pitchFamily="34" charset="0"/>
              <a:buChar char="•"/>
            </a:pPr>
            <a:r>
              <a:rPr lang="en-US" dirty="0">
                <a:latin typeface="Times New Roman" pitchFamily="18" charset="0"/>
                <a:cs typeface="Times New Roman" pitchFamily="18" charset="0"/>
              </a:rPr>
              <a:t>But now, advance technologies are released in market in which to make connection between multiple points through wireless technology.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5195-59CD-1C88-71F7-F9AC2F032773}"/>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Picture 4">
            <a:extLst>
              <a:ext uri="{FF2B5EF4-FFF2-40B4-BE49-F238E27FC236}">
                <a16:creationId xmlns:a16="http://schemas.microsoft.com/office/drawing/2014/main" id="{493FC2A4-FD93-0AC3-5BD9-A1ED39E0A6D7}"/>
              </a:ext>
            </a:extLst>
          </p:cNvPr>
          <p:cNvPicPr>
            <a:picLocks noChangeAspect="1"/>
          </p:cNvPicPr>
          <p:nvPr/>
        </p:nvPicPr>
        <p:blipFill rotWithShape="1">
          <a:blip r:embed="rId2"/>
          <a:srcRect l="20000" t="11963" r="17500" b="7016"/>
          <a:stretch/>
        </p:blipFill>
        <p:spPr>
          <a:xfrm>
            <a:off x="1031631" y="1434050"/>
            <a:ext cx="7620000" cy="4698669"/>
          </a:xfrm>
          <a:prstGeom prst="rect">
            <a:avLst/>
          </a:prstGeom>
        </p:spPr>
      </p:pic>
    </p:spTree>
    <p:extLst>
      <p:ext uri="{BB962C8B-B14F-4D97-AF65-F5344CB8AC3E}">
        <p14:creationId xmlns:p14="http://schemas.microsoft.com/office/powerpoint/2010/main" val="121759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A069-9ADA-1B58-3C22-FE38C3A9BEC6}"/>
              </a:ext>
            </a:extLst>
          </p:cNvPr>
          <p:cNvSpPr>
            <a:spLocks noGrp="1"/>
          </p:cNvSpPr>
          <p:nvPr>
            <p:ph type="title"/>
          </p:nvPr>
        </p:nvSpPr>
        <p:spPr>
          <a:xfrm>
            <a:off x="457200" y="274638"/>
            <a:ext cx="8229600" cy="944562"/>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5810D575-8AFF-7B0A-6C91-8EECCAD29598}"/>
              </a:ext>
            </a:extLst>
          </p:cNvPr>
          <p:cNvSpPr>
            <a:spLocks noGrp="1"/>
          </p:cNvSpPr>
          <p:nvPr>
            <p:ph idx="1"/>
          </p:nvPr>
        </p:nvSpPr>
        <p:spPr>
          <a:xfrm>
            <a:off x="381000" y="1219200"/>
            <a:ext cx="8229600" cy="4906963"/>
          </a:xfrm>
        </p:spPr>
        <p:txBody>
          <a:bodyPr>
            <a:normAutofit fontScale="92500" lnSpcReduction="10000"/>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222222"/>
                </a:solidFill>
                <a:effectLst/>
                <a:latin typeface="Source Sans Pro"/>
                <a:cs typeface="Arial" pitchFamily="34" charset="0"/>
              </a:rPr>
              <a:t>LAN (Local Area Network)</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222222"/>
              </a:solidFill>
              <a:effectLst/>
              <a:latin typeface="Source Sans Pro"/>
              <a:cs typeface="Arial" pitchFamily="34" charset="0"/>
            </a:endParaRPr>
          </a:p>
          <a:p>
            <a:pPr algn="just" eaLnBrk="0" fontAlgn="base" hangingPunct="0">
              <a:spcBef>
                <a:spcPct val="0"/>
              </a:spcBef>
              <a:spcAft>
                <a:spcPct val="0"/>
              </a:spcAft>
            </a:pPr>
            <a:r>
              <a:rPr kumimoji="0" lang="en-US" sz="2000" b="0" i="0" u="none" strike="noStrike" cap="none" normalizeH="0" baseline="0" dirty="0">
                <a:ln>
                  <a:noFill/>
                </a:ln>
                <a:solidFill>
                  <a:srgbClr val="222222"/>
                </a:solidFill>
                <a:effectLst/>
                <a:latin typeface="+mj-lt"/>
                <a:cs typeface="Arial" pitchFamily="34" charset="0"/>
              </a:rPr>
              <a:t>A </a:t>
            </a:r>
            <a:r>
              <a:rPr kumimoji="0" lang="en-US" sz="2000" b="1" i="0" u="none" strike="noStrike" cap="none" normalizeH="0" baseline="0" dirty="0">
                <a:ln>
                  <a:noFill/>
                </a:ln>
                <a:solidFill>
                  <a:srgbClr val="222222"/>
                </a:solidFill>
                <a:effectLst/>
                <a:latin typeface="+mj-lt"/>
                <a:cs typeface="Arial" pitchFamily="34" charset="0"/>
              </a:rPr>
              <a:t>Local Area Network</a:t>
            </a:r>
            <a:r>
              <a:rPr kumimoji="0" lang="en-US" sz="2000" b="0" i="0" u="none" strike="noStrike" cap="none" normalizeH="0" baseline="0" dirty="0">
                <a:ln>
                  <a:noFill/>
                </a:ln>
                <a:solidFill>
                  <a:srgbClr val="222222"/>
                </a:solidFill>
                <a:effectLst/>
                <a:latin typeface="+mj-lt"/>
                <a:cs typeface="Arial" pitchFamily="34" charset="0"/>
              </a:rPr>
              <a:t> (LAN) is a group of computer and peripheral devices which are connected in a limited area such as school, laboratory, home, and office building.</a:t>
            </a:r>
          </a:p>
          <a:p>
            <a:pPr algn="just" eaLnBrk="0" fontAlgn="base" hangingPunct="0">
              <a:spcBef>
                <a:spcPct val="0"/>
              </a:spcBef>
              <a:spcAft>
                <a:spcPct val="0"/>
              </a:spcAft>
            </a:pPr>
            <a:endParaRPr lang="en-US" sz="2000" dirty="0">
              <a:solidFill>
                <a:srgbClr val="222222"/>
              </a:solidFill>
              <a:latin typeface="+mj-lt"/>
              <a:cs typeface="Arial" pitchFamily="34" charset="0"/>
            </a:endParaRPr>
          </a:p>
          <a:p>
            <a:pPr algn="just" eaLnBrk="0" fontAlgn="base" hangingPunct="0">
              <a:spcBef>
                <a:spcPct val="0"/>
              </a:spcBef>
              <a:spcAft>
                <a:spcPct val="0"/>
              </a:spcAft>
            </a:pPr>
            <a:r>
              <a:rPr kumimoji="0" lang="en-US" sz="2000" b="0" i="0" u="none" strike="noStrike" cap="none" normalizeH="0" baseline="0" dirty="0">
                <a:ln>
                  <a:noFill/>
                </a:ln>
                <a:solidFill>
                  <a:srgbClr val="222222"/>
                </a:solidFill>
                <a:effectLst/>
                <a:latin typeface="+mj-lt"/>
                <a:cs typeface="Arial" pitchFamily="34" charset="0"/>
              </a:rPr>
              <a:t> It is a widely useful network for sharing resources like files, printers, games, and other application. </a:t>
            </a:r>
          </a:p>
          <a:p>
            <a:pPr algn="just" eaLnBrk="0" fontAlgn="base" hangingPunct="0">
              <a:spcBef>
                <a:spcPct val="0"/>
              </a:spcBef>
              <a:spcAft>
                <a:spcPct val="0"/>
              </a:spcAft>
            </a:pPr>
            <a:endParaRPr lang="en-US" sz="2000" dirty="0">
              <a:solidFill>
                <a:srgbClr val="222222"/>
              </a:solidFill>
              <a:latin typeface="+mj-lt"/>
              <a:cs typeface="Arial" pitchFamily="34" charset="0"/>
            </a:endParaRPr>
          </a:p>
          <a:p>
            <a:pPr algn="just" eaLnBrk="0" fontAlgn="base" hangingPunct="0">
              <a:spcBef>
                <a:spcPct val="0"/>
              </a:spcBef>
              <a:spcAft>
                <a:spcPct val="0"/>
              </a:spcAft>
            </a:pPr>
            <a:r>
              <a:rPr kumimoji="0" lang="en-US" sz="2000" b="0" i="0" u="none" strike="noStrike" cap="none" normalizeH="0" baseline="0" dirty="0">
                <a:ln>
                  <a:noFill/>
                </a:ln>
                <a:solidFill>
                  <a:srgbClr val="222222"/>
                </a:solidFill>
                <a:effectLst/>
                <a:latin typeface="+mj-lt"/>
                <a:cs typeface="Arial" pitchFamily="34" charset="0"/>
              </a:rPr>
              <a:t>The simplest type of LAN network is to connect computers and a printer in someone's home or office. </a:t>
            </a:r>
          </a:p>
          <a:p>
            <a:pPr algn="just" eaLnBrk="0" fontAlgn="base" hangingPunct="0">
              <a:spcBef>
                <a:spcPct val="0"/>
              </a:spcBef>
              <a:spcAft>
                <a:spcPct val="0"/>
              </a:spcAft>
            </a:pPr>
            <a:endParaRPr lang="en-US" sz="2000" dirty="0">
              <a:solidFill>
                <a:srgbClr val="222222"/>
              </a:solidFill>
              <a:latin typeface="+mj-lt"/>
              <a:cs typeface="Arial" pitchFamily="34" charset="0"/>
            </a:endParaRPr>
          </a:p>
          <a:p>
            <a:pPr algn="just" eaLnBrk="0" fontAlgn="base" hangingPunct="0">
              <a:spcBef>
                <a:spcPct val="0"/>
              </a:spcBef>
              <a:spcAft>
                <a:spcPct val="0"/>
              </a:spcAft>
            </a:pPr>
            <a:r>
              <a:rPr kumimoji="0" lang="en-US" sz="2000" b="0" i="0" u="none" strike="noStrike" cap="none" normalizeH="0" baseline="0" dirty="0">
                <a:ln>
                  <a:noFill/>
                </a:ln>
                <a:solidFill>
                  <a:srgbClr val="222222"/>
                </a:solidFill>
                <a:effectLst/>
                <a:latin typeface="+mj-lt"/>
                <a:cs typeface="Arial" pitchFamily="34" charset="0"/>
              </a:rPr>
              <a:t>In general, LAN will be used as one type of transmission medium. It is a network which consists of less than 5000 interconnected devices across several buildings.</a:t>
            </a:r>
          </a:p>
          <a:p>
            <a:pPr lvl="0" algn="just" eaLnBrk="0" fontAlgn="base" hangingPunct="0">
              <a:spcBef>
                <a:spcPct val="0"/>
              </a:spcBef>
              <a:spcAft>
                <a:spcPct val="0"/>
              </a:spcAft>
            </a:pPr>
            <a:endParaRPr lang="en-US" sz="2000" dirty="0"/>
          </a:p>
          <a:p>
            <a:pPr lvl="0" algn="just" eaLnBrk="0" fontAlgn="base" hangingPunct="0">
              <a:spcBef>
                <a:spcPct val="0"/>
              </a:spcBef>
              <a:spcAft>
                <a:spcPct val="0"/>
              </a:spcAft>
            </a:pPr>
            <a:r>
              <a:rPr lang="en-US" sz="2000" dirty="0"/>
              <a:t>A Communication medium used for LAN has twisted pair cables and coaxial cables. It covers a short distance, and so the error and noise are minimized.</a:t>
            </a:r>
          </a:p>
          <a:p>
            <a:pPr marL="0" indent="0" algn="just">
              <a:buNone/>
            </a:pPr>
            <a:endParaRPr lang="en-US" sz="2000" spc="5" dirty="0">
              <a:effectLst/>
              <a:latin typeface="Times New Roman" panose="02020603050405020304" pitchFamily="18" charset="0"/>
              <a:ea typeface="Times New Roman" panose="02020603050405020304" pitchFamily="18" charset="0"/>
            </a:endParaRPr>
          </a:p>
          <a:p>
            <a:pPr marL="0" indent="0" algn="just">
              <a:buNone/>
            </a:pPr>
            <a:endParaRPr lang="en-US" sz="2000" spc="5" dirty="0">
              <a:latin typeface="Times New Roman" panose="02020603050405020304" pitchFamily="18" charset="0"/>
              <a:ea typeface="Times New Roman" panose="02020603050405020304" pitchFamily="18" charset="0"/>
            </a:endParaRPr>
          </a:p>
          <a:p>
            <a:pPr marL="0" indent="0">
              <a:buNone/>
            </a:pPr>
            <a:endParaRPr lang="en-US" sz="1800" spc="5" dirty="0">
              <a:effectLst/>
              <a:latin typeface="Times New Roman" panose="02020603050405020304" pitchFamily="18" charset="0"/>
              <a:ea typeface="Times New Roman" panose="02020603050405020304" pitchFamily="18" charset="0"/>
            </a:endParaRPr>
          </a:p>
          <a:p>
            <a:pPr marL="0" indent="0">
              <a:buNone/>
            </a:pP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293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2934-46E6-5146-EF42-69380655B20A}"/>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B96466EE-082B-4E36-3106-99491732E010}"/>
              </a:ext>
            </a:extLst>
          </p:cNvPr>
          <p:cNvPicPr>
            <a:picLocks noGrp="1" noChangeAspect="1"/>
          </p:cNvPicPr>
          <p:nvPr>
            <p:ph idx="1"/>
          </p:nvPr>
        </p:nvPicPr>
        <p:blipFill rotWithShape="1">
          <a:blip r:embed="rId2"/>
          <a:srcRect l="14030" r="14030" b="5717"/>
          <a:stretch/>
        </p:blipFill>
        <p:spPr>
          <a:xfrm>
            <a:off x="457200" y="1066800"/>
            <a:ext cx="7924800" cy="4983161"/>
          </a:xfrm>
        </p:spPr>
      </p:pic>
    </p:spTree>
    <p:extLst>
      <p:ext uri="{BB962C8B-B14F-4D97-AF65-F5344CB8AC3E}">
        <p14:creationId xmlns:p14="http://schemas.microsoft.com/office/powerpoint/2010/main" val="251712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78C31-1C4F-D4EF-7EA1-939A7C0CCC91}"/>
              </a:ext>
            </a:extLst>
          </p:cNvPr>
          <p:cNvSpPr>
            <a:spLocks noGrp="1"/>
          </p:cNvSpPr>
          <p:nvPr>
            <p:ph type="title"/>
          </p:nvPr>
        </p:nvSpPr>
        <p:spPr>
          <a:xfrm>
            <a:off x="457200" y="274638"/>
            <a:ext cx="8229600" cy="792162"/>
          </a:xfrm>
        </p:spPr>
        <p:txBody>
          <a:bodyPr/>
          <a:lstStyle/>
          <a:p>
            <a:r>
              <a:rPr lang="en-US" sz="4400" dirty="0">
                <a:solidFill>
                  <a:srgbClr val="FF0000"/>
                </a:solidFill>
              </a:rPr>
              <a:t>Network Hardware(Contd..)</a:t>
            </a:r>
            <a:endParaRPr lang="en-US" dirty="0">
              <a:solidFill>
                <a:srgbClr val="FF0000"/>
              </a:solidFill>
            </a:endParaRPr>
          </a:p>
        </p:txBody>
      </p:sp>
      <p:sp>
        <p:nvSpPr>
          <p:cNvPr id="3" name="Content Placeholder 2">
            <a:extLst>
              <a:ext uri="{FF2B5EF4-FFF2-40B4-BE49-F238E27FC236}">
                <a16:creationId xmlns:a16="http://schemas.microsoft.com/office/drawing/2014/main" id="{F39D9E12-C010-9EB8-F00F-AF561408C7C7}"/>
              </a:ext>
            </a:extLst>
          </p:cNvPr>
          <p:cNvSpPr>
            <a:spLocks noGrp="1"/>
          </p:cNvSpPr>
          <p:nvPr>
            <p:ph idx="1"/>
          </p:nvPr>
        </p:nvSpPr>
        <p:spPr>
          <a:xfrm>
            <a:off x="457200" y="914400"/>
            <a:ext cx="8229600" cy="5943600"/>
          </a:xfrm>
        </p:spPr>
        <p:txBody>
          <a:bodyPr>
            <a:normAutofit fontScale="55000" lnSpcReduction="20000"/>
          </a:bodyPr>
          <a:lstStyle/>
          <a:p>
            <a:pPr marL="0" indent="0">
              <a:buNone/>
            </a:pPr>
            <a:r>
              <a:rPr lang="en-US" b="1" dirty="0"/>
              <a:t>Characteristics of LAN</a:t>
            </a:r>
          </a:p>
          <a:p>
            <a:endParaRPr lang="en-US" b="1" dirty="0"/>
          </a:p>
          <a:p>
            <a:pPr marL="0" indent="0">
              <a:buNone/>
            </a:pPr>
            <a:r>
              <a:rPr lang="en-US" dirty="0"/>
              <a:t>Here are the important characteristics of a LAN network:</a:t>
            </a:r>
          </a:p>
          <a:p>
            <a:endParaRPr lang="en-US" dirty="0"/>
          </a:p>
          <a:p>
            <a:r>
              <a:rPr lang="en-US" dirty="0"/>
              <a:t>It is a private network, so an outside regulatory body never controls it.</a:t>
            </a:r>
          </a:p>
          <a:p>
            <a:endParaRPr lang="en-US" dirty="0"/>
          </a:p>
          <a:p>
            <a:r>
              <a:rPr lang="en-US" dirty="0"/>
              <a:t>LAN operates at a relatively higher speed compared to other WAN systems.</a:t>
            </a:r>
          </a:p>
          <a:p>
            <a:endParaRPr lang="en-US" dirty="0"/>
          </a:p>
          <a:p>
            <a:r>
              <a:rPr lang="en-US" dirty="0"/>
              <a:t>There are various kinds of media access control methods like token ring and ethernet.</a:t>
            </a:r>
          </a:p>
          <a:p>
            <a:endParaRPr lang="en-US" b="1" dirty="0"/>
          </a:p>
          <a:p>
            <a:pPr marL="0" indent="0">
              <a:buNone/>
            </a:pPr>
            <a:r>
              <a:rPr lang="en-US" b="1" dirty="0"/>
              <a:t>Advantages of LAN</a:t>
            </a:r>
          </a:p>
          <a:p>
            <a:pPr marL="0" indent="0">
              <a:buNone/>
            </a:pPr>
            <a:r>
              <a:rPr lang="en-US" dirty="0"/>
              <a:t>Here are the pros/benefits of LAN:</a:t>
            </a:r>
          </a:p>
          <a:p>
            <a:endParaRPr lang="en-US" dirty="0"/>
          </a:p>
          <a:p>
            <a:r>
              <a:rPr lang="en-US" dirty="0"/>
              <a:t>Computer resources like hard-disks, DVD-ROM, and printers can share local area networks. This significantly reduces the cost of hardware purchases.</a:t>
            </a:r>
          </a:p>
          <a:p>
            <a:endParaRPr lang="en-US" dirty="0"/>
          </a:p>
          <a:p>
            <a:r>
              <a:rPr lang="en-US" dirty="0"/>
              <a:t>You can use the same software over the network instead of purchasing the licensed software for each client in the network.</a:t>
            </a:r>
          </a:p>
          <a:p>
            <a:endParaRPr lang="en-US" dirty="0"/>
          </a:p>
        </p:txBody>
      </p:sp>
    </p:spTree>
    <p:extLst>
      <p:ext uri="{BB962C8B-B14F-4D97-AF65-F5344CB8AC3E}">
        <p14:creationId xmlns:p14="http://schemas.microsoft.com/office/powerpoint/2010/main" val="2531953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B1E9-4DF1-EC9B-8C55-4BC5B90B7A59}"/>
              </a:ext>
            </a:extLst>
          </p:cNvPr>
          <p:cNvSpPr>
            <a:spLocks noGrp="1"/>
          </p:cNvSpPr>
          <p:nvPr>
            <p:ph type="title"/>
          </p:nvPr>
        </p:nvSpPr>
        <p:spPr>
          <a:xfrm>
            <a:off x="457200" y="274638"/>
            <a:ext cx="8229600" cy="792162"/>
          </a:xfrm>
        </p:spPr>
        <p:txBody>
          <a:bodyPr/>
          <a:lstStyle/>
          <a:p>
            <a:r>
              <a:rPr lang="en-US" sz="4400" dirty="0">
                <a:solidFill>
                  <a:srgbClr val="FF0000"/>
                </a:solidFill>
              </a:rPr>
              <a:t>Network Hardware(Contd..)</a:t>
            </a:r>
            <a:endParaRPr lang="en-US" dirty="0">
              <a:solidFill>
                <a:srgbClr val="FF0000"/>
              </a:solidFill>
            </a:endParaRPr>
          </a:p>
        </p:txBody>
      </p:sp>
      <p:sp>
        <p:nvSpPr>
          <p:cNvPr id="3" name="Content Placeholder 2">
            <a:extLst>
              <a:ext uri="{FF2B5EF4-FFF2-40B4-BE49-F238E27FC236}">
                <a16:creationId xmlns:a16="http://schemas.microsoft.com/office/drawing/2014/main" id="{2D8095BE-DFD1-DC10-7724-2A4E17C4A62D}"/>
              </a:ext>
            </a:extLst>
          </p:cNvPr>
          <p:cNvSpPr>
            <a:spLocks noGrp="1"/>
          </p:cNvSpPr>
          <p:nvPr>
            <p:ph idx="1"/>
          </p:nvPr>
        </p:nvSpPr>
        <p:spPr>
          <a:xfrm>
            <a:off x="457200" y="1066800"/>
            <a:ext cx="8229600" cy="5715000"/>
          </a:xfrm>
        </p:spPr>
        <p:txBody>
          <a:bodyPr>
            <a:normAutofit fontScale="47500" lnSpcReduction="20000"/>
          </a:bodyPr>
          <a:lstStyle/>
          <a:p>
            <a:pPr algn="just"/>
            <a:r>
              <a:rPr lang="en-US" sz="4200" dirty="0"/>
              <a:t>Data of all network users can be stored on a single hard disk of the server computer.</a:t>
            </a:r>
          </a:p>
          <a:p>
            <a:pPr algn="just"/>
            <a:r>
              <a:rPr lang="en-US" sz="4200" dirty="0"/>
              <a:t>You can easily transfer data and messages over networked computers.</a:t>
            </a:r>
          </a:p>
          <a:p>
            <a:pPr algn="just"/>
            <a:r>
              <a:rPr lang="en-US" sz="4200" dirty="0"/>
              <a:t>It will be easy to manage data at only one place, which makes data more secure.</a:t>
            </a:r>
          </a:p>
          <a:p>
            <a:pPr algn="just"/>
            <a:r>
              <a:rPr lang="en-US" sz="4200" dirty="0"/>
              <a:t>Local Area Network offers the facility to share a single internet connection among all the LAN users.</a:t>
            </a:r>
          </a:p>
          <a:p>
            <a:pPr algn="just"/>
            <a:endParaRPr lang="en-IN" sz="4200" dirty="0"/>
          </a:p>
          <a:p>
            <a:pPr marL="0" indent="0" algn="just">
              <a:buNone/>
            </a:pPr>
            <a:r>
              <a:rPr lang="en-US" sz="4200" b="1" dirty="0"/>
              <a:t>Disadvantages of LAN</a:t>
            </a:r>
          </a:p>
          <a:p>
            <a:pPr algn="just"/>
            <a:endParaRPr lang="en-US" sz="4200" b="1" dirty="0"/>
          </a:p>
          <a:p>
            <a:pPr marL="0" indent="0" algn="just">
              <a:buNone/>
            </a:pPr>
            <a:r>
              <a:rPr lang="en-US" sz="4200" dirty="0"/>
              <a:t>Here are the cons/drawbacks of LAN:</a:t>
            </a:r>
          </a:p>
          <a:p>
            <a:pPr algn="just"/>
            <a:r>
              <a:rPr lang="en-US" sz="4200" dirty="0"/>
              <a:t>LAN will indeed save cost because of shared computer resources, but the initial cost of installing Local Area Networks is quite high.</a:t>
            </a:r>
          </a:p>
          <a:p>
            <a:pPr algn="just"/>
            <a:r>
              <a:rPr lang="en-US" sz="4200" dirty="0"/>
              <a:t>The LAN admin can check personal data files of every LAN user, so it does not offer good privacy.</a:t>
            </a:r>
          </a:p>
          <a:p>
            <a:pPr algn="just"/>
            <a:r>
              <a:rPr lang="en-US" sz="4200" dirty="0"/>
              <a:t>Unauthorized users can access critical data of an organization in case LAN admin is not able to secure centralized data repository.</a:t>
            </a:r>
          </a:p>
          <a:p>
            <a:pPr algn="just"/>
            <a:r>
              <a:rPr lang="en-US" sz="4200" dirty="0"/>
              <a:t>Local Area Network requires a constant LAN administration as there are issues related to software setup and hardware failures</a:t>
            </a:r>
          </a:p>
          <a:p>
            <a:endParaRPr lang="en-US" sz="4200" dirty="0"/>
          </a:p>
          <a:p>
            <a:endParaRPr lang="en-US" dirty="0"/>
          </a:p>
        </p:txBody>
      </p:sp>
    </p:spTree>
    <p:extLst>
      <p:ext uri="{BB962C8B-B14F-4D97-AF65-F5344CB8AC3E}">
        <p14:creationId xmlns:p14="http://schemas.microsoft.com/office/powerpoint/2010/main" val="82181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F7209-66D9-5C00-BE26-D148875B57F0}"/>
              </a:ext>
            </a:extLst>
          </p:cNvPr>
          <p:cNvSpPr>
            <a:spLocks noGrp="1"/>
          </p:cNvSpPr>
          <p:nvPr>
            <p:ph type="title"/>
          </p:nvPr>
        </p:nvSpPr>
        <p:spPr>
          <a:xfrm>
            <a:off x="494714" y="160337"/>
            <a:ext cx="8229600" cy="1143000"/>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0F5B4F06-D0A5-6D35-7EC9-7D4EF9C6DC5A}"/>
              </a:ext>
            </a:extLst>
          </p:cNvPr>
          <p:cNvSpPr>
            <a:spLocks noGrp="1"/>
          </p:cNvSpPr>
          <p:nvPr>
            <p:ph idx="1"/>
          </p:nvPr>
        </p:nvSpPr>
        <p:spPr>
          <a:xfrm>
            <a:off x="419686" y="1047750"/>
            <a:ext cx="8229600" cy="6191250"/>
          </a:xfrm>
        </p:spPr>
        <p:txBody>
          <a:bodyPr/>
          <a:lstStyle/>
          <a:p>
            <a:pPr algn="just"/>
            <a:r>
              <a:rPr lang="en-US" sz="2000" dirty="0"/>
              <a:t>A </a:t>
            </a:r>
            <a:r>
              <a:rPr lang="en-US" sz="2000" b="1" dirty="0"/>
              <a:t>Metropolitan Area Network</a:t>
            </a:r>
            <a:r>
              <a:rPr lang="en-US" sz="2000" dirty="0"/>
              <a:t> or MAN is consisting of a computer network across an entire city, college campus, or a small region. </a:t>
            </a:r>
          </a:p>
          <a:p>
            <a:pPr algn="just"/>
            <a:endParaRPr lang="en-US" sz="2000" dirty="0"/>
          </a:p>
          <a:p>
            <a:pPr algn="just"/>
            <a:r>
              <a:rPr lang="en-US" sz="2000" dirty="0"/>
              <a:t>This type of network is large than a LAN, which is mostly limited to a single building or site. </a:t>
            </a:r>
          </a:p>
          <a:p>
            <a:pPr algn="just"/>
            <a:endParaRPr lang="en-US" sz="2000" dirty="0"/>
          </a:p>
          <a:p>
            <a:pPr algn="just"/>
            <a:r>
              <a:rPr lang="en-US" sz="2000" dirty="0"/>
              <a:t>Depending upon the type of configuration, this type of network allows you to cover an area from several miles to tens of miles.</a:t>
            </a:r>
          </a:p>
          <a:p>
            <a:pPr algn="just"/>
            <a:endParaRPr lang="en-US" sz="2000" dirty="0"/>
          </a:p>
          <a:p>
            <a:pPr marL="0" indent="0">
              <a:buNone/>
            </a:pPr>
            <a:endParaRPr lang="en-US" sz="1800" spc="5" dirty="0">
              <a:effectLst/>
              <a:latin typeface="Times New Roman" panose="02020603050405020304" pitchFamily="18" charset="0"/>
              <a:ea typeface="Times New Roman" panose="02020603050405020304" pitchFamily="18" charset="0"/>
            </a:endParaRPr>
          </a:p>
        </p:txBody>
      </p:sp>
      <p:pic>
        <p:nvPicPr>
          <p:cNvPr id="5" name="Picture 2" descr="https://cdn.guru99.com/images/1/090719_0501_TypesofComp4.png">
            <a:extLst>
              <a:ext uri="{FF2B5EF4-FFF2-40B4-BE49-F238E27FC236}">
                <a16:creationId xmlns:a16="http://schemas.microsoft.com/office/drawing/2014/main" id="{738D0BBA-5E2F-E2CD-DE21-312C9A0652DD}"/>
              </a:ext>
            </a:extLst>
          </p:cNvPr>
          <p:cNvPicPr>
            <a:picLocks noChangeAspect="1" noChangeArrowheads="1"/>
          </p:cNvPicPr>
          <p:nvPr/>
        </p:nvPicPr>
        <p:blipFill>
          <a:blip r:embed="rId2"/>
          <a:srcRect/>
          <a:stretch>
            <a:fillRect/>
          </a:stretch>
        </p:blipFill>
        <p:spPr bwMode="auto">
          <a:xfrm>
            <a:off x="1828800" y="3742323"/>
            <a:ext cx="4371975" cy="3144105"/>
          </a:xfrm>
          <a:prstGeom prst="rect">
            <a:avLst/>
          </a:prstGeom>
          <a:noFill/>
        </p:spPr>
      </p:pic>
    </p:spTree>
    <p:extLst>
      <p:ext uri="{BB962C8B-B14F-4D97-AF65-F5344CB8AC3E}">
        <p14:creationId xmlns:p14="http://schemas.microsoft.com/office/powerpoint/2010/main" val="260091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4079-EB73-CD3B-D909-A1F585E2A3D6}"/>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7C603832-035C-8CFB-559E-2CFD800C2C19}"/>
              </a:ext>
            </a:extLst>
          </p:cNvPr>
          <p:cNvPicPr>
            <a:picLocks noGrp="1" noChangeAspect="1"/>
          </p:cNvPicPr>
          <p:nvPr>
            <p:ph idx="1"/>
          </p:nvPr>
        </p:nvPicPr>
        <p:blipFill rotWithShape="1">
          <a:blip r:embed="rId2"/>
          <a:srcRect l="15145" t="3389" r="13862" b="5084"/>
          <a:stretch/>
        </p:blipFill>
        <p:spPr>
          <a:xfrm>
            <a:off x="762000" y="1417638"/>
            <a:ext cx="7620000" cy="4906961"/>
          </a:xfrm>
        </p:spPr>
      </p:pic>
    </p:spTree>
    <p:extLst>
      <p:ext uri="{BB962C8B-B14F-4D97-AF65-F5344CB8AC3E}">
        <p14:creationId xmlns:p14="http://schemas.microsoft.com/office/powerpoint/2010/main" val="3712253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0545-7AAD-24DF-ACA9-1CF6FB028F4A}"/>
              </a:ext>
            </a:extLst>
          </p:cNvPr>
          <p:cNvSpPr>
            <a:spLocks noGrp="1"/>
          </p:cNvSpPr>
          <p:nvPr>
            <p:ph type="title"/>
          </p:nvPr>
        </p:nvSpPr>
        <p:spPr>
          <a:xfrm>
            <a:off x="457200" y="274638"/>
            <a:ext cx="8229600" cy="792162"/>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F6DCA7DB-A353-8594-B543-81EE9A1C417E}"/>
              </a:ext>
            </a:extLst>
          </p:cNvPr>
          <p:cNvSpPr>
            <a:spLocks noGrp="1"/>
          </p:cNvSpPr>
          <p:nvPr>
            <p:ph idx="1"/>
          </p:nvPr>
        </p:nvSpPr>
        <p:spPr>
          <a:xfrm>
            <a:off x="457200" y="1066800"/>
            <a:ext cx="8229600" cy="5638800"/>
          </a:xfrm>
        </p:spPr>
        <p:txBody>
          <a:bodyPr>
            <a:normAutofit fontScale="47500" lnSpcReduction="20000"/>
          </a:bodyPr>
          <a:lstStyle/>
          <a:p>
            <a:pPr marL="0" indent="0">
              <a:buNone/>
            </a:pPr>
            <a:r>
              <a:rPr lang="en-US" b="1" dirty="0"/>
              <a:t>Characteristics of MAN</a:t>
            </a:r>
          </a:p>
          <a:p>
            <a:endParaRPr lang="en-US" dirty="0"/>
          </a:p>
          <a:p>
            <a:pPr marL="0" indent="0">
              <a:buNone/>
            </a:pPr>
            <a:r>
              <a:rPr lang="en-US" dirty="0"/>
              <a:t>Here are important characteristics of the MAN network:</a:t>
            </a:r>
          </a:p>
          <a:p>
            <a:endParaRPr lang="en-US" dirty="0"/>
          </a:p>
          <a:p>
            <a:r>
              <a:rPr lang="en-US" dirty="0"/>
              <a:t>It mostly covers towns and cities in a maximum 50 km range</a:t>
            </a:r>
          </a:p>
          <a:p>
            <a:endParaRPr lang="en-US" dirty="0"/>
          </a:p>
          <a:p>
            <a:r>
              <a:rPr lang="en-US" dirty="0"/>
              <a:t>Mostly used medium is optical fibers, cables</a:t>
            </a:r>
          </a:p>
          <a:p>
            <a:endParaRPr lang="en-US" dirty="0"/>
          </a:p>
          <a:p>
            <a:r>
              <a:rPr lang="en-US" dirty="0"/>
              <a:t>Data rates adequate for distributed computing applications.</a:t>
            </a:r>
          </a:p>
          <a:p>
            <a:endParaRPr lang="en-US" b="1" dirty="0"/>
          </a:p>
          <a:p>
            <a:pPr marL="0" indent="0">
              <a:buNone/>
            </a:pPr>
            <a:r>
              <a:rPr lang="en-US" b="1" dirty="0"/>
              <a:t>Advantages of MAN</a:t>
            </a:r>
          </a:p>
          <a:p>
            <a:endParaRPr lang="en-US" dirty="0"/>
          </a:p>
          <a:p>
            <a:pPr marL="0" indent="0">
              <a:buNone/>
            </a:pPr>
            <a:r>
              <a:rPr lang="en-US" dirty="0"/>
              <a:t>Here are the pros/benefits of MAN network:</a:t>
            </a:r>
          </a:p>
          <a:p>
            <a:endParaRPr lang="en-US" dirty="0"/>
          </a:p>
          <a:p>
            <a:r>
              <a:rPr lang="en-US" dirty="0"/>
              <a:t>It offers fast communication using high-speed carriers, like fiber optic cables.</a:t>
            </a:r>
          </a:p>
          <a:p>
            <a:endParaRPr lang="en-US" dirty="0"/>
          </a:p>
          <a:p>
            <a:r>
              <a:rPr lang="en-US" dirty="0"/>
              <a:t>It provides excellent support for an extensive size network and greater access to WANs.</a:t>
            </a:r>
          </a:p>
          <a:p>
            <a:endParaRPr lang="en-US" dirty="0"/>
          </a:p>
          <a:p>
            <a:r>
              <a:rPr lang="en-US" dirty="0"/>
              <a:t>The dual bus in MAN network provides support to transmit data in both directions concurrently.</a:t>
            </a:r>
          </a:p>
          <a:p>
            <a:endParaRPr lang="en-US" dirty="0"/>
          </a:p>
          <a:p>
            <a:r>
              <a:rPr lang="en-US" dirty="0"/>
              <a:t>A MAN network mostly includes some areas of a city or an entire city.</a:t>
            </a:r>
          </a:p>
          <a:p>
            <a:endParaRPr lang="en-US" dirty="0"/>
          </a:p>
        </p:txBody>
      </p:sp>
    </p:spTree>
    <p:extLst>
      <p:ext uri="{BB962C8B-B14F-4D97-AF65-F5344CB8AC3E}">
        <p14:creationId xmlns:p14="http://schemas.microsoft.com/office/powerpoint/2010/main" val="1289046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1F08-3523-C6D6-D5BD-0338C8C0388E}"/>
              </a:ext>
            </a:extLst>
          </p:cNvPr>
          <p:cNvSpPr>
            <a:spLocks noGrp="1"/>
          </p:cNvSpPr>
          <p:nvPr>
            <p:ph type="title"/>
          </p:nvPr>
        </p:nvSpPr>
        <p:spPr>
          <a:xfrm>
            <a:off x="457200" y="274638"/>
            <a:ext cx="8229600" cy="868362"/>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AA92478D-9541-8E6F-13A5-F41996B5FA67}"/>
              </a:ext>
            </a:extLst>
          </p:cNvPr>
          <p:cNvSpPr>
            <a:spLocks noGrp="1"/>
          </p:cNvSpPr>
          <p:nvPr>
            <p:ph idx="1"/>
          </p:nvPr>
        </p:nvSpPr>
        <p:spPr>
          <a:xfrm>
            <a:off x="457200" y="1143000"/>
            <a:ext cx="8229600" cy="4983163"/>
          </a:xfrm>
        </p:spPr>
        <p:txBody>
          <a:bodyPr>
            <a:normAutofit/>
          </a:bodyPr>
          <a:lstStyle/>
          <a:p>
            <a:pPr marL="0" indent="0" algn="just">
              <a:buNone/>
            </a:pPr>
            <a:r>
              <a:rPr lang="en-US" sz="2000" b="1" dirty="0"/>
              <a:t>Disadvantages of MAN</a:t>
            </a:r>
          </a:p>
          <a:p>
            <a:pPr algn="just"/>
            <a:endParaRPr lang="en-US" sz="2000" b="1" dirty="0"/>
          </a:p>
          <a:p>
            <a:pPr marL="0" indent="0" algn="just">
              <a:buNone/>
            </a:pPr>
            <a:r>
              <a:rPr lang="en-US" sz="2000" dirty="0"/>
              <a:t>Here are drawbacks/cons of using the MAN network:</a:t>
            </a:r>
          </a:p>
          <a:p>
            <a:pPr algn="just"/>
            <a:endParaRPr lang="en-US" sz="2000" dirty="0"/>
          </a:p>
          <a:p>
            <a:pPr algn="just"/>
            <a:r>
              <a:rPr lang="en-US" sz="2000" dirty="0"/>
              <a:t>You need more cable to establish MAN connection from one place to another.</a:t>
            </a:r>
          </a:p>
          <a:p>
            <a:pPr algn="just"/>
            <a:endParaRPr lang="en-US" sz="2000" dirty="0"/>
          </a:p>
          <a:p>
            <a:pPr algn="just"/>
            <a:r>
              <a:rPr lang="en-US" sz="2000" dirty="0"/>
              <a:t>In MAN network it is tough to make the system secure from hackers</a:t>
            </a:r>
          </a:p>
        </p:txBody>
      </p:sp>
    </p:spTree>
    <p:extLst>
      <p:ext uri="{BB962C8B-B14F-4D97-AF65-F5344CB8AC3E}">
        <p14:creationId xmlns:p14="http://schemas.microsoft.com/office/powerpoint/2010/main" val="3369332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4CB87-7DDC-F6E9-EE56-3142C29521AE}"/>
              </a:ext>
            </a:extLst>
          </p:cNvPr>
          <p:cNvSpPr>
            <a:spLocks noGrp="1"/>
          </p:cNvSpPr>
          <p:nvPr>
            <p:ph type="title"/>
          </p:nvPr>
        </p:nvSpPr>
        <p:spPr>
          <a:xfrm>
            <a:off x="457200" y="160337"/>
            <a:ext cx="8229600" cy="1143000"/>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890C6651-0ACE-3F89-D837-82708CF7CE99}"/>
              </a:ext>
            </a:extLst>
          </p:cNvPr>
          <p:cNvSpPr>
            <a:spLocks noGrp="1"/>
          </p:cNvSpPr>
          <p:nvPr>
            <p:ph idx="1"/>
          </p:nvPr>
        </p:nvSpPr>
        <p:spPr>
          <a:xfrm>
            <a:off x="457200" y="1066800"/>
            <a:ext cx="8229600" cy="5059363"/>
          </a:xfrm>
        </p:spPr>
        <p:txBody>
          <a:bodyPr/>
          <a:lstStyle/>
          <a:p>
            <a:pPr algn="just"/>
            <a:endParaRPr lang="en-US" sz="2400" b="1" dirty="0"/>
          </a:p>
          <a:p>
            <a:pPr marL="0" indent="0" algn="just">
              <a:buNone/>
            </a:pPr>
            <a:r>
              <a:rPr lang="en-US" sz="2400" b="1" dirty="0"/>
              <a:t>WAN (Wide Area Network)</a:t>
            </a:r>
          </a:p>
          <a:p>
            <a:pPr algn="just"/>
            <a:endParaRPr lang="en-US" sz="2400" b="1" dirty="0"/>
          </a:p>
          <a:p>
            <a:pPr algn="just"/>
            <a:r>
              <a:rPr lang="en-US" sz="2400" b="1" dirty="0"/>
              <a:t>WAN</a:t>
            </a:r>
            <a:r>
              <a:rPr lang="en-US" sz="2400" dirty="0"/>
              <a:t> (Wide Area Network) is another important computer network that which is spread across a large geographical area. </a:t>
            </a:r>
          </a:p>
          <a:p>
            <a:pPr algn="just"/>
            <a:endParaRPr lang="en-US" sz="2400" dirty="0"/>
          </a:p>
          <a:p>
            <a:pPr algn="just"/>
            <a:r>
              <a:rPr lang="en-US" sz="2400" dirty="0"/>
              <a:t>WAN network system could be a connection of a LAN which connects with other LAN's using telephone lines and radio waves. </a:t>
            </a:r>
          </a:p>
          <a:p>
            <a:pPr algn="just"/>
            <a:endParaRPr lang="en-US" sz="2400" dirty="0"/>
          </a:p>
          <a:p>
            <a:pPr algn="just"/>
            <a:r>
              <a:rPr lang="en-US" sz="2400" dirty="0"/>
              <a:t>It is mostly limited to an enterprise or an organization.</a:t>
            </a:r>
          </a:p>
          <a:p>
            <a:pPr marL="0" indent="0">
              <a:buNone/>
            </a:pPr>
            <a:endParaRPr lang="en-US" sz="1800" b="1"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62472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2" name="AutoShape 18"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4" name="AutoShape 20"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6" name="AutoShape 22"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8" name="AutoShape 24"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0" name="AutoShape 26"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2" name="AutoShape 28"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4" name="AutoShape 30"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6" name="AutoShape 32"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8" name="AutoShape 34"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0" name="AutoShape 36"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2" name="AutoShape 38" descr="computer netwr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63" name="Picture 39"/>
          <p:cNvPicPr>
            <a:picLocks noChangeAspect="1" noChangeArrowheads="1"/>
          </p:cNvPicPr>
          <p:nvPr/>
        </p:nvPicPr>
        <p:blipFill>
          <a:blip r:embed="rId2"/>
          <a:srcRect/>
          <a:stretch>
            <a:fillRect/>
          </a:stretch>
        </p:blipFill>
        <p:spPr bwMode="auto">
          <a:xfrm>
            <a:off x="1257300" y="1946275"/>
            <a:ext cx="6629400" cy="2963863"/>
          </a:xfrm>
          <a:prstGeom prst="rect">
            <a:avLst/>
          </a:prstGeom>
          <a:noFill/>
          <a:ln w="9525">
            <a:noFill/>
            <a:miter lim="800000"/>
            <a:headEnd/>
            <a:tailEnd/>
          </a:ln>
          <a:effectLst/>
        </p:spPr>
      </p:pic>
      <p:sp>
        <p:nvSpPr>
          <p:cNvPr id="23" name="TextBox 22"/>
          <p:cNvSpPr txBox="1"/>
          <p:nvPr/>
        </p:nvSpPr>
        <p:spPr>
          <a:xfrm>
            <a:off x="228600" y="381000"/>
            <a:ext cx="3886200" cy="461665"/>
          </a:xfrm>
          <a:prstGeom prst="rect">
            <a:avLst/>
          </a:prstGeom>
          <a:noFill/>
        </p:spPr>
        <p:txBody>
          <a:bodyPr wrap="square" rtlCol="0">
            <a:spAutoFit/>
          </a:bodyPr>
          <a:lstStyle/>
          <a:p>
            <a:r>
              <a:rPr lang="en-IN" sz="2400" b="1" dirty="0">
                <a:solidFill>
                  <a:srgbClr val="FF0000"/>
                </a:solidFill>
              </a:rPr>
              <a:t>Sample Computer Network</a:t>
            </a:r>
            <a:endParaRPr lang="en-US" sz="2400"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0A6A-4D5B-72D1-602E-6698442ED23E}"/>
              </a:ext>
            </a:extLst>
          </p:cNvPr>
          <p:cNvSpPr>
            <a:spLocks noGrp="1"/>
          </p:cNvSpPr>
          <p:nvPr>
            <p:ph type="title"/>
          </p:nvPr>
        </p:nvSpPr>
        <p:spPr>
          <a:xfrm>
            <a:off x="457200" y="274638"/>
            <a:ext cx="8229600" cy="715962"/>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B9E0B5BD-4EE5-1B62-7E7C-7530DD72B219}"/>
              </a:ext>
            </a:extLst>
          </p:cNvPr>
          <p:cNvSpPr>
            <a:spLocks noGrp="1"/>
          </p:cNvSpPr>
          <p:nvPr>
            <p:ph idx="1"/>
          </p:nvPr>
        </p:nvSpPr>
        <p:spPr>
          <a:xfrm>
            <a:off x="457200" y="990600"/>
            <a:ext cx="8229600" cy="5592762"/>
          </a:xfrm>
        </p:spPr>
        <p:txBody>
          <a:bodyPr>
            <a:normAutofit fontScale="32500" lnSpcReduction="20000"/>
          </a:bodyPr>
          <a:lstStyle/>
          <a:p>
            <a:pPr marL="0" indent="0" algn="just">
              <a:buNone/>
            </a:pPr>
            <a:r>
              <a:rPr lang="en-US" sz="5000" b="1" dirty="0"/>
              <a:t>Characteristics of WAN</a:t>
            </a:r>
          </a:p>
          <a:p>
            <a:pPr algn="just"/>
            <a:endParaRPr lang="en-US" sz="5000" b="1" dirty="0"/>
          </a:p>
          <a:p>
            <a:pPr marL="0" indent="0" algn="just">
              <a:buNone/>
            </a:pPr>
            <a:r>
              <a:rPr lang="en-US" sz="5000" dirty="0"/>
              <a:t>Below are the characteristics of WAN:</a:t>
            </a:r>
          </a:p>
          <a:p>
            <a:pPr algn="just"/>
            <a:endParaRPr lang="en-US" sz="5000" dirty="0"/>
          </a:p>
          <a:p>
            <a:pPr algn="just"/>
            <a:r>
              <a:rPr lang="en-US" sz="5000" dirty="0"/>
              <a:t>The software files will be shared among all the users; therefore, all can access to the latest files.</a:t>
            </a:r>
          </a:p>
          <a:p>
            <a:pPr algn="just"/>
            <a:endParaRPr lang="en-US" sz="5000" dirty="0"/>
          </a:p>
          <a:p>
            <a:pPr algn="just"/>
            <a:r>
              <a:rPr lang="en-US" sz="5000" dirty="0"/>
              <a:t>Any organization can form its global integrated network using WAN.</a:t>
            </a:r>
          </a:p>
          <a:p>
            <a:pPr algn="just"/>
            <a:endParaRPr lang="en-US" sz="5000" b="1" dirty="0"/>
          </a:p>
          <a:p>
            <a:pPr marL="0" indent="0" algn="just">
              <a:buNone/>
            </a:pPr>
            <a:r>
              <a:rPr lang="en-US" sz="5000" b="1" dirty="0"/>
              <a:t>Advantages of WAN</a:t>
            </a:r>
          </a:p>
          <a:p>
            <a:pPr marL="0" indent="0" algn="just">
              <a:buNone/>
            </a:pPr>
            <a:endParaRPr lang="en-US" sz="5000" dirty="0"/>
          </a:p>
          <a:p>
            <a:pPr marL="0" indent="0" algn="just">
              <a:buNone/>
            </a:pPr>
            <a:r>
              <a:rPr lang="en-US" sz="5000" dirty="0"/>
              <a:t>Here are the benefits/pros of WAN:</a:t>
            </a:r>
          </a:p>
          <a:p>
            <a:pPr algn="just"/>
            <a:endParaRPr lang="en-US" sz="5000" dirty="0"/>
          </a:p>
          <a:p>
            <a:pPr algn="just"/>
            <a:r>
              <a:rPr lang="en-US" sz="5000" dirty="0"/>
              <a:t>WAN helps you to cover a larger geographical area. Therefore business offices situated at longer distances can easily communicate.</a:t>
            </a:r>
          </a:p>
          <a:p>
            <a:pPr algn="just"/>
            <a:endParaRPr lang="en-US" sz="5000" dirty="0"/>
          </a:p>
          <a:p>
            <a:pPr algn="just"/>
            <a:r>
              <a:rPr lang="en-US" sz="5000" dirty="0"/>
              <a:t>Contains devices like mobile phones, laptop, tablet, computers, gaming consoles, etc.</a:t>
            </a:r>
          </a:p>
          <a:p>
            <a:pPr algn="just"/>
            <a:r>
              <a:rPr lang="en-US" sz="5000" dirty="0"/>
              <a:t>WLAN connections work using radio transmitters and receivers built into client devices.</a:t>
            </a:r>
          </a:p>
          <a:p>
            <a:endParaRPr lang="en-US" dirty="0"/>
          </a:p>
        </p:txBody>
      </p:sp>
    </p:spTree>
    <p:extLst>
      <p:ext uri="{BB962C8B-B14F-4D97-AF65-F5344CB8AC3E}">
        <p14:creationId xmlns:p14="http://schemas.microsoft.com/office/powerpoint/2010/main" val="50039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ED22-0D16-BF7B-812D-0263D801928F}"/>
              </a:ext>
            </a:extLst>
          </p:cNvPr>
          <p:cNvSpPr>
            <a:spLocks noGrp="1"/>
          </p:cNvSpPr>
          <p:nvPr>
            <p:ph type="title"/>
          </p:nvPr>
        </p:nvSpPr>
        <p:spPr>
          <a:xfrm>
            <a:off x="457200" y="274638"/>
            <a:ext cx="8229600" cy="792162"/>
          </a:xfrm>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4CFB7A36-5AA3-A173-1E0C-E108B7688F64}"/>
              </a:ext>
            </a:extLst>
          </p:cNvPr>
          <p:cNvSpPr>
            <a:spLocks noGrp="1"/>
          </p:cNvSpPr>
          <p:nvPr>
            <p:ph idx="1"/>
          </p:nvPr>
        </p:nvSpPr>
        <p:spPr>
          <a:xfrm>
            <a:off x="457200" y="1219200"/>
            <a:ext cx="8229600" cy="4906963"/>
          </a:xfrm>
        </p:spPr>
        <p:txBody>
          <a:bodyPr>
            <a:normAutofit fontScale="62500" lnSpcReduction="20000"/>
          </a:bodyPr>
          <a:lstStyle/>
          <a:p>
            <a:pPr marL="0" indent="0" algn="just">
              <a:buNone/>
            </a:pPr>
            <a:r>
              <a:rPr lang="en-US" b="1" dirty="0"/>
              <a:t>Disadvantages of WAN</a:t>
            </a:r>
          </a:p>
          <a:p>
            <a:pPr algn="just"/>
            <a:endParaRPr lang="en-US" dirty="0"/>
          </a:p>
          <a:p>
            <a:pPr marL="0" indent="0" algn="just">
              <a:buNone/>
            </a:pPr>
            <a:r>
              <a:rPr lang="en-US" dirty="0"/>
              <a:t>Here are the drawbacks/cons of WAN network:</a:t>
            </a:r>
          </a:p>
          <a:p>
            <a:pPr algn="just"/>
            <a:endParaRPr lang="en-US" dirty="0"/>
          </a:p>
          <a:p>
            <a:pPr algn="just"/>
            <a:r>
              <a:rPr lang="en-US" dirty="0"/>
              <a:t>The initial setup cost of investment is very high.</a:t>
            </a:r>
          </a:p>
          <a:p>
            <a:pPr algn="just"/>
            <a:endParaRPr lang="en-US" dirty="0"/>
          </a:p>
          <a:p>
            <a:pPr algn="just"/>
            <a:r>
              <a:rPr lang="en-US" dirty="0"/>
              <a:t>It is difficult to maintain the WAN network. You need skilled technicians and network administrators.</a:t>
            </a:r>
          </a:p>
          <a:p>
            <a:pPr algn="just"/>
            <a:endParaRPr lang="en-US" dirty="0"/>
          </a:p>
          <a:p>
            <a:pPr algn="just"/>
            <a:r>
              <a:rPr lang="en-US" dirty="0"/>
              <a:t>There are more errors and issues because of the wide coverage and the use of different technologies.</a:t>
            </a:r>
          </a:p>
          <a:p>
            <a:pPr algn="just"/>
            <a:endParaRPr lang="en-US" dirty="0"/>
          </a:p>
          <a:p>
            <a:pPr algn="just"/>
            <a:r>
              <a:rPr lang="en-US" dirty="0"/>
              <a:t>It requires more time to resolve issues because of the involvement of multiple wired and wireless technologies.</a:t>
            </a:r>
          </a:p>
          <a:p>
            <a:pPr algn="just"/>
            <a:endParaRPr lang="en-US" dirty="0"/>
          </a:p>
          <a:p>
            <a:pPr algn="just"/>
            <a:r>
              <a:rPr lang="en-US" dirty="0"/>
              <a:t>Offers lower security compared to other types of network in computer.</a:t>
            </a:r>
          </a:p>
          <a:p>
            <a:endParaRPr lang="en-US" dirty="0"/>
          </a:p>
        </p:txBody>
      </p:sp>
    </p:spTree>
    <p:extLst>
      <p:ext uri="{BB962C8B-B14F-4D97-AF65-F5344CB8AC3E}">
        <p14:creationId xmlns:p14="http://schemas.microsoft.com/office/powerpoint/2010/main" val="3441266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BEC5-F627-E5AE-4A95-4F4BBA28C0F7}"/>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85A6E0A1-9396-7E38-613E-F7E407269D7A}"/>
              </a:ext>
            </a:extLst>
          </p:cNvPr>
          <p:cNvPicPr>
            <a:picLocks noGrp="1" noChangeAspect="1"/>
          </p:cNvPicPr>
          <p:nvPr>
            <p:ph idx="1"/>
          </p:nvPr>
        </p:nvPicPr>
        <p:blipFill rotWithShape="1">
          <a:blip r:embed="rId2"/>
          <a:srcRect l="13084" r="14030" b="4034"/>
          <a:stretch/>
        </p:blipFill>
        <p:spPr>
          <a:xfrm>
            <a:off x="316523" y="1143000"/>
            <a:ext cx="8382000" cy="5257799"/>
          </a:xfrm>
        </p:spPr>
      </p:pic>
    </p:spTree>
    <p:extLst>
      <p:ext uri="{BB962C8B-B14F-4D97-AF65-F5344CB8AC3E}">
        <p14:creationId xmlns:p14="http://schemas.microsoft.com/office/powerpoint/2010/main" val="2596874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B66E-BE94-142B-EF01-5508123467E5}"/>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CA7DD5BB-957E-D196-6AB3-2866CF3AC14F}"/>
              </a:ext>
            </a:extLst>
          </p:cNvPr>
          <p:cNvPicPr>
            <a:picLocks noGrp="1" noChangeAspect="1"/>
          </p:cNvPicPr>
          <p:nvPr>
            <p:ph idx="1"/>
          </p:nvPr>
        </p:nvPicPr>
        <p:blipFill rotWithShape="1">
          <a:blip r:embed="rId2"/>
          <a:srcRect l="13084" r="14030" b="2986"/>
          <a:stretch/>
        </p:blipFill>
        <p:spPr>
          <a:xfrm>
            <a:off x="106680" y="1143000"/>
            <a:ext cx="8610600" cy="5440362"/>
          </a:xfrm>
        </p:spPr>
      </p:pic>
    </p:spTree>
    <p:extLst>
      <p:ext uri="{BB962C8B-B14F-4D97-AF65-F5344CB8AC3E}">
        <p14:creationId xmlns:p14="http://schemas.microsoft.com/office/powerpoint/2010/main" val="4049407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998-6658-ACD6-9E4D-DE0EB67EBDFD}"/>
              </a:ext>
            </a:extLst>
          </p:cNvPr>
          <p:cNvSpPr>
            <a:spLocks noGrp="1"/>
          </p:cNvSpPr>
          <p:nvPr>
            <p:ph type="title"/>
          </p:nvPr>
        </p:nvSpPr>
        <p:spPr/>
        <p:txBody>
          <a:bodyPr>
            <a:normAutofit/>
          </a:bodyPr>
          <a:lstStyle/>
          <a:p>
            <a:r>
              <a:rPr lang="en-US" sz="4000" dirty="0">
                <a:solidFill>
                  <a:srgbClr val="FF0000"/>
                </a:solidFill>
              </a:rPr>
              <a:t>Network Hardware(Contd..)</a:t>
            </a:r>
          </a:p>
        </p:txBody>
      </p:sp>
      <p:pic>
        <p:nvPicPr>
          <p:cNvPr id="5" name="Content Placeholder 4">
            <a:extLst>
              <a:ext uri="{FF2B5EF4-FFF2-40B4-BE49-F238E27FC236}">
                <a16:creationId xmlns:a16="http://schemas.microsoft.com/office/drawing/2014/main" id="{55D45497-DD56-7B29-75BA-D1E86BE68723}"/>
              </a:ext>
            </a:extLst>
          </p:cNvPr>
          <p:cNvPicPr>
            <a:picLocks noGrp="1" noChangeAspect="1"/>
          </p:cNvPicPr>
          <p:nvPr>
            <p:ph idx="1"/>
          </p:nvPr>
        </p:nvPicPr>
        <p:blipFill rotWithShape="1">
          <a:blip r:embed="rId2"/>
          <a:srcRect l="14030" t="3367" r="14976" b="4034"/>
          <a:stretch/>
        </p:blipFill>
        <p:spPr>
          <a:xfrm>
            <a:off x="304800" y="1219200"/>
            <a:ext cx="8686800" cy="5486399"/>
          </a:xfrm>
        </p:spPr>
      </p:pic>
    </p:spTree>
    <p:extLst>
      <p:ext uri="{BB962C8B-B14F-4D97-AF65-F5344CB8AC3E}">
        <p14:creationId xmlns:p14="http://schemas.microsoft.com/office/powerpoint/2010/main" val="180812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B256-0DCC-892D-3ABF-1A1C92FAE74C}"/>
              </a:ext>
            </a:extLst>
          </p:cNvPr>
          <p:cNvSpPr>
            <a:spLocks noGrp="1"/>
          </p:cNvSpPr>
          <p:nvPr>
            <p:ph type="title"/>
          </p:nvPr>
        </p:nvSpPr>
        <p:spPr/>
        <p:txBody>
          <a:bodyPr>
            <a:normAutofit/>
          </a:bodyPr>
          <a:lstStyle/>
          <a:p>
            <a:r>
              <a:rPr lang="en-US" sz="4000" dirty="0">
                <a:solidFill>
                  <a:srgbClr val="FF0000"/>
                </a:solidFill>
              </a:rPr>
              <a:t>Network Hardware(Contd..)</a:t>
            </a:r>
          </a:p>
        </p:txBody>
      </p:sp>
      <p:sp>
        <p:nvSpPr>
          <p:cNvPr id="3" name="Content Placeholder 2">
            <a:extLst>
              <a:ext uri="{FF2B5EF4-FFF2-40B4-BE49-F238E27FC236}">
                <a16:creationId xmlns:a16="http://schemas.microsoft.com/office/drawing/2014/main" id="{667BE653-5848-2A65-6A19-6ADC99841CE3}"/>
              </a:ext>
            </a:extLst>
          </p:cNvPr>
          <p:cNvSpPr>
            <a:spLocks noGrp="1"/>
          </p:cNvSpPr>
          <p:nvPr>
            <p:ph idx="1"/>
          </p:nvPr>
        </p:nvSpPr>
        <p:spPr>
          <a:xfrm>
            <a:off x="457200" y="1219200"/>
            <a:ext cx="8229600" cy="4906963"/>
          </a:xfrm>
        </p:spPr>
        <p:txBody>
          <a:bodyPr/>
          <a:lstStyle/>
          <a:p>
            <a:pPr marL="0" indent="0" algn="just">
              <a:buNone/>
            </a:pPr>
            <a:r>
              <a:rPr lang="en-US" sz="2400" b="1" u="none" strike="noStrike" dirty="0">
                <a:effectLst/>
                <a:latin typeface="Times New Roman" panose="02020603050405020304" pitchFamily="18" charset="0"/>
                <a:ea typeface="Times New Roman" panose="02020603050405020304" pitchFamily="18" charset="0"/>
              </a:rPr>
              <a:t>Internetworks</a:t>
            </a:r>
            <a:r>
              <a:rPr lang="en-US" sz="2400" b="1" dirty="0">
                <a:latin typeface="Times New Roman" panose="02020603050405020304" pitchFamily="18" charset="0"/>
                <a:ea typeface="Times New Roman" panose="02020603050405020304" pitchFamily="18" charset="0"/>
              </a:rPr>
              <a:t>:</a:t>
            </a:r>
            <a:endParaRPr lang="en-US" sz="2400" b="1" u="none" strike="noStrike" dirty="0">
              <a:effectLst/>
              <a:latin typeface="Times New Roman" panose="02020603050405020304" pitchFamily="18" charset="0"/>
              <a:ea typeface="Times New Roman" panose="02020603050405020304" pitchFamily="18" charset="0"/>
            </a:endParaRPr>
          </a:p>
          <a:p>
            <a:pPr algn="just"/>
            <a:r>
              <a:rPr lang="en-US" sz="2400" dirty="0">
                <a:effectLst/>
                <a:latin typeface="Times New Roman" panose="02020603050405020304" pitchFamily="18" charset="0"/>
                <a:ea typeface="Times New Roman" panose="02020603050405020304" pitchFamily="18" charset="0"/>
              </a:rPr>
              <a:t>A collection of interconnected networks is called an </a:t>
            </a:r>
            <a:r>
              <a:rPr lang="en-US" sz="2400" b="1" dirty="0">
                <a:effectLst/>
                <a:latin typeface="Times New Roman" panose="02020603050405020304" pitchFamily="18" charset="0"/>
                <a:ea typeface="Times New Roman" panose="02020603050405020304" pitchFamily="18" charset="0"/>
              </a:rPr>
              <a:t>internetwork </a:t>
            </a:r>
            <a:r>
              <a:rPr lang="en-US" sz="2400" dirty="0">
                <a:effectLst/>
                <a:latin typeface="Times New Roman" panose="02020603050405020304" pitchFamily="18" charset="0"/>
                <a:ea typeface="Times New Roman" panose="02020603050405020304" pitchFamily="18" charset="0"/>
              </a:rPr>
              <a:t>or </a:t>
            </a:r>
            <a:r>
              <a:rPr lang="en-US" sz="2400" b="1" dirty="0">
                <a:effectLst/>
                <a:latin typeface="Times New Roman" panose="02020603050405020304" pitchFamily="18" charset="0"/>
                <a:ea typeface="Times New Roman" panose="02020603050405020304" pitchFamily="18" charset="0"/>
              </a:rPr>
              <a:t>internet</a:t>
            </a:r>
            <a:r>
              <a:rPr lang="en-US" sz="2400" dirty="0">
                <a:effectLst/>
                <a:latin typeface="Times New Roman" panose="02020603050405020304" pitchFamily="18" charset="0"/>
                <a:ea typeface="Times New Roman" panose="02020603050405020304" pitchFamily="18" charset="0"/>
              </a:rPr>
              <a:t>.</a:t>
            </a:r>
            <a:r>
              <a:rPr lang="en-US" sz="2400" spc="5" dirty="0">
                <a:effectLst/>
                <a:latin typeface="Times New Roman" panose="02020603050405020304" pitchFamily="18" charset="0"/>
                <a:ea typeface="Times New Roman" panose="02020603050405020304" pitchFamily="18" charset="0"/>
              </a:rPr>
              <a:t> </a:t>
            </a:r>
            <a:endParaRPr lang="en-US" sz="2400" b="1" spc="5" dirty="0">
              <a:solidFill>
                <a:srgbClr val="FF0000"/>
              </a:solidFill>
              <a:latin typeface="Times New Roman" panose="02020603050405020304" pitchFamily="18" charset="0"/>
              <a:ea typeface="Times New Roman" panose="02020603050405020304" pitchFamily="18" charset="0"/>
            </a:endParaRPr>
          </a:p>
          <a:p>
            <a:pPr algn="just"/>
            <a:endParaRPr lang="en-US" sz="2400" b="1" u="none" strike="noStrike" spc="5" dirty="0">
              <a:solidFill>
                <a:srgbClr val="FF0000"/>
              </a:solidFill>
              <a:effectLst/>
              <a:latin typeface="Times New Roman" panose="02020603050405020304" pitchFamily="18" charset="0"/>
              <a:ea typeface="Times New Roman" panose="02020603050405020304" pitchFamily="18" charset="0"/>
            </a:endParaRPr>
          </a:p>
          <a:p>
            <a:pPr algn="just"/>
            <a:r>
              <a:rPr lang="en-US" sz="2400" dirty="0">
                <a:effectLst/>
                <a:latin typeface="Times New Roman" panose="02020603050405020304" pitchFamily="18" charset="0"/>
                <a:ea typeface="Times New Roman" panose="02020603050405020304" pitchFamily="18" charset="0"/>
              </a:rPr>
              <a:t>The Internet uses ISP networks to connect enterprise networks, home networks, and many other networks.</a:t>
            </a:r>
            <a:r>
              <a:rPr lang="en-US" sz="2400" spc="5" dirty="0">
                <a:effectLst/>
                <a:latin typeface="Times New Roman" panose="02020603050405020304" pitchFamily="18" charset="0"/>
                <a:ea typeface="Times New Roman" panose="02020603050405020304" pitchFamily="18" charset="0"/>
              </a:rPr>
              <a:t> </a:t>
            </a:r>
            <a:endParaRPr lang="en-US" sz="2400" b="1" spc="5" dirty="0">
              <a:solidFill>
                <a:srgbClr val="FF0000"/>
              </a:solidFill>
              <a:latin typeface="Times New Roman" panose="02020603050405020304" pitchFamily="18" charset="0"/>
              <a:ea typeface="Times New Roman" panose="02020603050405020304" pitchFamily="18" charset="0"/>
            </a:endParaRPr>
          </a:p>
          <a:p>
            <a:pPr algn="just"/>
            <a:endParaRPr lang="en-US" sz="2400" b="1" u="none" strike="noStrike" spc="5" dirty="0">
              <a:solidFill>
                <a:srgbClr val="FF0000"/>
              </a:solidFill>
              <a:effectLst/>
              <a:latin typeface="Times New Roman" panose="02020603050405020304" pitchFamily="18" charset="0"/>
              <a:ea typeface="Times New Roman" panose="02020603050405020304" pitchFamily="18" charset="0"/>
            </a:endParaRPr>
          </a:p>
          <a:p>
            <a:pPr marL="0" indent="0">
              <a:buNone/>
            </a:pPr>
            <a:endParaRPr lang="en-US" sz="1800" b="1" u="none" strike="noStrike" dirty="0">
              <a:solidFill>
                <a:srgbClr val="FF0000"/>
              </a:solidFill>
              <a:effectLst/>
              <a:latin typeface="Times New Roman" panose="02020603050405020304" pitchFamily="18" charset="0"/>
              <a:ea typeface="Times New Roman" panose="02020603050405020304" pitchFamily="18" charset="0"/>
            </a:endParaRPr>
          </a:p>
          <a:p>
            <a:pPr marL="0" indent="0">
              <a:buNone/>
            </a:pPr>
            <a:endParaRPr lang="en-US" sz="1800" b="1" dirty="0">
              <a:solidFill>
                <a:srgbClr val="FF0000"/>
              </a:solidFill>
              <a:latin typeface="Times New Roman" panose="02020603050405020304" pitchFamily="18" charset="0"/>
              <a:ea typeface="Times New Roman" panose="02020603050405020304" pitchFamily="18" charset="0"/>
            </a:endParaRPr>
          </a:p>
          <a:p>
            <a:pPr marL="0" indent="0">
              <a:buNone/>
            </a:pPr>
            <a:endParaRPr lang="en-US" sz="1800" b="1" dirty="0">
              <a:solidFill>
                <a:srgbClr val="FF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70825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ifference Between LAN, WAN, and MAN | Difference Between"/>
          <p:cNvPicPr>
            <a:picLocks noChangeAspect="1" noChangeArrowheads="1"/>
          </p:cNvPicPr>
          <p:nvPr/>
        </p:nvPicPr>
        <p:blipFill>
          <a:blip r:embed="rId2"/>
          <a:srcRect/>
          <a:stretch>
            <a:fillRect/>
          </a:stretch>
        </p:blipFill>
        <p:spPr bwMode="auto">
          <a:xfrm>
            <a:off x="685800" y="76200"/>
            <a:ext cx="7848600" cy="670560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omputer Network: LAN, MAN, WAN. | A5THEORY"/>
          <p:cNvPicPr>
            <a:picLocks noChangeAspect="1" noChangeArrowheads="1"/>
          </p:cNvPicPr>
          <p:nvPr/>
        </p:nvPicPr>
        <p:blipFill rotWithShape="1">
          <a:blip r:embed="rId2"/>
          <a:srcRect t="17901"/>
          <a:stretch/>
        </p:blipFill>
        <p:spPr bwMode="auto">
          <a:xfrm>
            <a:off x="152400" y="533400"/>
            <a:ext cx="8839200" cy="57912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Lan Man Wan Network Kiya Hai. Lan Man Wan network in hindi | by GROW IN  HINDI | Medium"/>
          <p:cNvPicPr>
            <a:picLocks noChangeAspect="1" noChangeArrowheads="1"/>
          </p:cNvPicPr>
          <p:nvPr/>
        </p:nvPicPr>
        <p:blipFill>
          <a:blip r:embed="rId2"/>
          <a:srcRect/>
          <a:stretch>
            <a:fillRect/>
          </a:stretch>
        </p:blipFill>
        <p:spPr bwMode="auto">
          <a:xfrm>
            <a:off x="457200" y="228600"/>
            <a:ext cx="8305800" cy="61722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609600"/>
            <a:ext cx="8568952" cy="5105400"/>
          </a:xfrm>
        </p:spPr>
        <p:txBody>
          <a:bodyPr>
            <a:normAutofit fontScale="70000" lnSpcReduction="20000"/>
          </a:bodyPr>
          <a:lstStyle/>
          <a:p>
            <a:pPr marL="0" indent="0">
              <a:buNone/>
            </a:pPr>
            <a:r>
              <a:rPr lang="en-IN" b="1" dirty="0">
                <a:solidFill>
                  <a:srgbClr val="FF0000"/>
                </a:solidFill>
              </a:rPr>
              <a:t>Network Topologies</a:t>
            </a:r>
          </a:p>
          <a:p>
            <a:pPr>
              <a:lnSpc>
                <a:spcPct val="150000"/>
              </a:lnSpc>
              <a:defRPr/>
            </a:pPr>
            <a:r>
              <a:rPr lang="en-US" dirty="0">
                <a:ea typeface="Verdana" panose="020B0604030504040204" pitchFamily="34" charset="0"/>
              </a:rPr>
              <a:t>Logical layout of wires and equipment is called </a:t>
            </a:r>
            <a:r>
              <a:rPr lang="en-US" b="1" i="1" dirty="0">
                <a:ea typeface="Verdana" panose="020B0604030504040204" pitchFamily="34" charset="0"/>
              </a:rPr>
              <a:t>topology</a:t>
            </a:r>
            <a:r>
              <a:rPr lang="en-US" dirty="0">
                <a:ea typeface="Verdana" panose="020B0604030504040204" pitchFamily="34" charset="0"/>
              </a:rPr>
              <a:t>.</a:t>
            </a:r>
          </a:p>
          <a:p>
            <a:pPr marL="0" indent="0">
              <a:lnSpc>
                <a:spcPct val="150000"/>
              </a:lnSpc>
              <a:buNone/>
              <a:defRPr/>
            </a:pPr>
            <a:r>
              <a:rPr lang="en-US" sz="2200" b="1" i="1" dirty="0">
                <a:ea typeface="Verdana" panose="020B0604030504040204" pitchFamily="34" charset="0"/>
              </a:rPr>
              <a:t>			Topology: Shape of the network</a:t>
            </a:r>
          </a:p>
          <a:p>
            <a:pPr>
              <a:lnSpc>
                <a:spcPct val="150000"/>
              </a:lnSpc>
              <a:defRPr/>
            </a:pPr>
            <a:r>
              <a:rPr lang="en-US" dirty="0">
                <a:ea typeface="Verdana" panose="020B0604030504040204" pitchFamily="34" charset="0"/>
              </a:rPr>
              <a:t>The way in which devices are interconnected to form a network is called </a:t>
            </a:r>
            <a:r>
              <a:rPr lang="en-US" b="1" dirty="0">
                <a:ea typeface="Verdana" panose="020B0604030504040204" pitchFamily="34" charset="0"/>
              </a:rPr>
              <a:t>network topology</a:t>
            </a:r>
            <a:r>
              <a:rPr lang="en-US" dirty="0">
                <a:ea typeface="Verdana" panose="020B0604030504040204" pitchFamily="34" charset="0"/>
              </a:rPr>
              <a:t>. </a:t>
            </a:r>
          </a:p>
          <a:p>
            <a:pPr>
              <a:lnSpc>
                <a:spcPct val="150000"/>
              </a:lnSpc>
              <a:defRPr/>
            </a:pPr>
            <a:r>
              <a:rPr lang="en-US" dirty="0">
                <a:ea typeface="Verdana" panose="020B0604030504040204" pitchFamily="34" charset="0"/>
              </a:rPr>
              <a:t>Some of the factors that affect choice of topology for a network are </a:t>
            </a:r>
          </a:p>
          <a:p>
            <a:pPr marL="2017713" indent="-457200">
              <a:lnSpc>
                <a:spcPct val="150000"/>
              </a:lnSpc>
              <a:buFont typeface="Wingdings" panose="05000000000000000000" pitchFamily="2" charset="2"/>
              <a:buChar char="ü"/>
              <a:defRPr/>
            </a:pPr>
            <a:r>
              <a:rPr lang="en-IN" dirty="0">
                <a:ea typeface="Verdana" panose="020B0604030504040204" pitchFamily="34" charset="0"/>
              </a:rPr>
              <a:t>Cost</a:t>
            </a:r>
          </a:p>
          <a:p>
            <a:pPr marL="2017713" indent="-457200">
              <a:lnSpc>
                <a:spcPct val="150000"/>
              </a:lnSpc>
              <a:buFont typeface="Wingdings" panose="05000000000000000000" pitchFamily="2" charset="2"/>
              <a:buChar char="ü"/>
              <a:defRPr/>
            </a:pPr>
            <a:r>
              <a:rPr lang="en-IN" dirty="0">
                <a:ea typeface="Verdana" panose="020B0604030504040204" pitchFamily="34" charset="0"/>
              </a:rPr>
              <a:t>Scalability </a:t>
            </a:r>
          </a:p>
          <a:p>
            <a:pPr marL="2017713" indent="-457200">
              <a:lnSpc>
                <a:spcPct val="150000"/>
              </a:lnSpc>
              <a:buFont typeface="Wingdings" panose="05000000000000000000" pitchFamily="2" charset="2"/>
              <a:buChar char="ü"/>
              <a:defRPr/>
            </a:pPr>
            <a:r>
              <a:rPr lang="en-IN" dirty="0">
                <a:ea typeface="Verdana" panose="020B0604030504040204" pitchFamily="34" charset="0"/>
              </a:rPr>
              <a:t>Flexibility </a:t>
            </a:r>
          </a:p>
          <a:p>
            <a:pPr marL="0" indent="0">
              <a:buNone/>
            </a:pPr>
            <a:endParaRPr lang="en-IN" b="1" dirty="0"/>
          </a:p>
        </p:txBody>
      </p:sp>
      <p:sp>
        <p:nvSpPr>
          <p:cNvPr id="2" name="Rectangle 1"/>
          <p:cNvSpPr/>
          <p:nvPr/>
        </p:nvSpPr>
        <p:spPr>
          <a:xfrm>
            <a:off x="1828800" y="4724400"/>
            <a:ext cx="4724195" cy="1697068"/>
          </a:xfrm>
          <a:prstGeom prst="rect">
            <a:avLst/>
          </a:prstGeom>
        </p:spPr>
        <p:txBody>
          <a:bodyPr wrap="square">
            <a:spAutoFit/>
          </a:bodyPr>
          <a:lstStyle/>
          <a:p>
            <a:pPr marL="457200" indent="-457200" algn="just">
              <a:lnSpc>
                <a:spcPct val="150000"/>
              </a:lnSpc>
              <a:buFont typeface="Wingdings" panose="05000000000000000000" pitchFamily="2" charset="2"/>
              <a:buChar char="ü"/>
              <a:defRPr/>
            </a:pPr>
            <a:r>
              <a:rPr lang="en-IN" sz="2400" dirty="0">
                <a:ea typeface="Verdana" panose="020B0604030504040204" pitchFamily="34" charset="0"/>
              </a:rPr>
              <a:t>Reliability </a:t>
            </a:r>
          </a:p>
          <a:p>
            <a:pPr marL="457200" indent="-457200" algn="just">
              <a:lnSpc>
                <a:spcPct val="150000"/>
              </a:lnSpc>
              <a:buFont typeface="Wingdings" panose="05000000000000000000" pitchFamily="2" charset="2"/>
              <a:buChar char="ü"/>
              <a:defRPr/>
            </a:pPr>
            <a:r>
              <a:rPr lang="en-IN" sz="2400" dirty="0">
                <a:ea typeface="Verdana" panose="020B0604030504040204" pitchFamily="34" charset="0"/>
              </a:rPr>
              <a:t>Ease of installation</a:t>
            </a:r>
          </a:p>
          <a:p>
            <a:pPr marL="457200" indent="-457200" algn="just">
              <a:lnSpc>
                <a:spcPct val="150000"/>
              </a:lnSpc>
              <a:buFont typeface="Wingdings" panose="05000000000000000000" pitchFamily="2" charset="2"/>
              <a:buChar char="ü"/>
              <a:defRPr/>
            </a:pPr>
            <a:r>
              <a:rPr lang="en-IN" sz="2400" dirty="0">
                <a:ea typeface="Verdana" panose="020B0604030504040204" pitchFamily="34" charset="0"/>
              </a:rPr>
              <a:t>Ease of maintenance</a:t>
            </a:r>
            <a:endParaRPr lang="en-IN" sz="2400" dirty="0"/>
          </a:p>
        </p:txBody>
      </p:sp>
    </p:spTree>
    <p:extLst>
      <p:ext uri="{BB962C8B-B14F-4D97-AF65-F5344CB8AC3E}">
        <p14:creationId xmlns:p14="http://schemas.microsoft.com/office/powerpoint/2010/main" val="194855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34" charset="0"/>
                <a:cs typeface="Arial" pitchFamily="34" charset="0"/>
              </a:rPr>
              <a:t>Computer Network provides several uses, both to organizations and individual users.</a:t>
            </a:r>
            <a:endParaRPr kumimoji="0" lang="en-US" sz="1300" b="1"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a:ln>
                  <a:noFill/>
                </a:ln>
                <a:solidFill>
                  <a:schemeClr val="tx1"/>
                </a:solidFill>
                <a:effectLst/>
                <a:latin typeface="Arial" pitchFamily="34" charset="0"/>
                <a:cs typeface="Arial" pitchFamily="34" charset="0"/>
              </a:rPr>
              <a:t>Resource Sharing</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34" charset="0"/>
                <a:cs typeface="Arial" pitchFamily="34" charset="0"/>
              </a:rPr>
              <a:t>This is the main purpose of a computer network. It defines creating all programs, peripherals and data feasible to anyone computer on the network to all other computers without considering the physical areas. Thus a user at a considerable distance can share the resources or see computer data in a similar way that a local customer uses them.</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34" charset="0"/>
                <a:cs typeface="Arial" pitchFamily="34" charset="0"/>
              </a:rPr>
              <a:t>Another method of resource sharing is load sharing. If a job is needed, it can be implemented using various computers in a network by partitioning it, which reduces time consumption and loads both things for a particular computer.</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Arial" pitchFamily="34" charset="0"/>
                <a:cs typeface="Arial" pitchFamily="34" charset="0"/>
              </a:rPr>
              <a:t>  </a:t>
            </a:r>
            <a:r>
              <a:rPr kumimoji="0" lang="en-US" sz="21700" b="0" i="0" u="none" strike="noStrike" cap="none" normalizeH="0" baseline="0" dirty="0">
                <a:ln>
                  <a:noFill/>
                </a:ln>
                <a:solidFill>
                  <a:srgbClr val="000000"/>
                </a:solidFill>
                <a:effectLst/>
                <a:latin typeface="Arial" pitchFamily="34" charset="0"/>
                <a:cs typeface="Arial" pitchFamily="34" charset="0"/>
              </a:rPr>
              <a:t> </a:t>
            </a:r>
            <a:r>
              <a:rPr kumimoji="0" lang="en-US" sz="1200" b="0" i="0" u="none" strike="noStrike" cap="none" normalizeH="0" baseline="0" dirty="0">
                <a:ln>
                  <a:noFill/>
                </a:ln>
                <a:solidFill>
                  <a:srgbClr val="000000"/>
                </a:solidFill>
                <a:effectLst/>
                <a:latin typeface="Arial" pitchFamily="34" charset="0"/>
                <a:cs typeface="Arial" pitchFamily="34" charset="0"/>
              </a:rPr>
              <a:t>                                                                                                                                    </a:t>
            </a:r>
          </a:p>
        </p:txBody>
      </p:sp>
      <p:sp>
        <p:nvSpPr>
          <p:cNvPr id="4" name="Rectangle 3"/>
          <p:cNvSpPr/>
          <p:nvPr/>
        </p:nvSpPr>
        <p:spPr>
          <a:xfrm>
            <a:off x="533400" y="381000"/>
            <a:ext cx="8077200" cy="5355312"/>
          </a:xfrm>
          <a:prstGeom prst="rect">
            <a:avLst/>
          </a:prstGeom>
        </p:spPr>
        <p:txBody>
          <a:bodyPr wrap="square">
            <a:spAutoFit/>
          </a:bodyPr>
          <a:lstStyle/>
          <a:p>
            <a:r>
              <a:rPr lang="en-IN" b="1" dirty="0">
                <a:solidFill>
                  <a:srgbClr val="FF0000"/>
                </a:solidFill>
              </a:rPr>
              <a:t>USES of Computer Networks:</a:t>
            </a:r>
          </a:p>
          <a:p>
            <a:endParaRPr lang="en-US" b="1" dirty="0"/>
          </a:p>
          <a:p>
            <a:r>
              <a:rPr lang="en-US" dirty="0"/>
              <a:t>Computer Network provides several uses, both to organizations and individual users.</a:t>
            </a:r>
          </a:p>
          <a:p>
            <a:endParaRPr lang="en-US" b="1" dirty="0"/>
          </a:p>
          <a:p>
            <a:r>
              <a:rPr lang="en-US" b="1" dirty="0">
                <a:solidFill>
                  <a:srgbClr val="FF0000"/>
                </a:solidFill>
              </a:rPr>
              <a:t>Resource Sharing</a:t>
            </a:r>
          </a:p>
          <a:p>
            <a:pPr marL="285750" indent="-285750" algn="just">
              <a:buFont typeface="Arial" pitchFamily="34" charset="0"/>
              <a:buChar char="•"/>
            </a:pPr>
            <a:r>
              <a:rPr lang="en-US" dirty="0"/>
              <a:t>This is the main purpose of a computer network.</a:t>
            </a:r>
          </a:p>
          <a:p>
            <a:pPr algn="just"/>
            <a:endParaRPr lang="en-US" dirty="0"/>
          </a:p>
          <a:p>
            <a:pPr marL="285750" indent="-285750" algn="just">
              <a:buFont typeface="Arial" pitchFamily="34" charset="0"/>
              <a:buChar char="•"/>
            </a:pPr>
            <a:r>
              <a:rPr lang="en-US" dirty="0"/>
              <a:t>It defines creating all programs, peripherals and data feasible to anyone computer on the network to all other computers without considering the physical areas. </a:t>
            </a:r>
          </a:p>
          <a:p>
            <a:pPr marL="285750" indent="-285750" algn="just">
              <a:buFont typeface="Arial" pitchFamily="34" charset="0"/>
              <a:buChar char="•"/>
            </a:pPr>
            <a:endParaRPr lang="en-US" dirty="0"/>
          </a:p>
          <a:p>
            <a:pPr marL="285750" indent="-285750" algn="just">
              <a:buFont typeface="Arial" pitchFamily="34" charset="0"/>
              <a:buChar char="•"/>
            </a:pPr>
            <a:r>
              <a:rPr lang="en-US" dirty="0"/>
              <a:t>Thus a user at a considerable distance can share the resources or see computer data in a similar way that a local customer uses them.</a:t>
            </a:r>
          </a:p>
          <a:p>
            <a:pPr marL="285750" indent="-285750" algn="just">
              <a:buFont typeface="Arial" pitchFamily="34" charset="0"/>
              <a:buChar char="•"/>
            </a:pPr>
            <a:endParaRPr lang="en-US" dirty="0"/>
          </a:p>
          <a:p>
            <a:pPr marL="285750" indent="-285750" algn="just">
              <a:buFont typeface="Arial" pitchFamily="34" charset="0"/>
              <a:buChar char="•"/>
            </a:pPr>
            <a:r>
              <a:rPr lang="en-US" dirty="0"/>
              <a:t>Another method of resource sharing is </a:t>
            </a:r>
            <a:r>
              <a:rPr lang="en-US" b="1" dirty="0"/>
              <a:t>load sharing</a:t>
            </a:r>
            <a:r>
              <a:rPr lang="en-US" dirty="0"/>
              <a:t>.</a:t>
            </a:r>
          </a:p>
          <a:p>
            <a:pPr marL="285750" indent="-285750" algn="just">
              <a:buFont typeface="Arial" pitchFamily="34" charset="0"/>
              <a:buChar char="•"/>
            </a:pPr>
            <a:endParaRPr lang="en-US" dirty="0"/>
          </a:p>
          <a:p>
            <a:pPr marL="285750" indent="-285750" algn="just">
              <a:buFont typeface="Arial" pitchFamily="34" charset="0"/>
              <a:buChar char="•"/>
            </a:pPr>
            <a:r>
              <a:rPr lang="en-US" dirty="0"/>
              <a:t>If a job is needed, it can be implemented using various computers in a network by partitioning it. </a:t>
            </a:r>
          </a:p>
          <a:p>
            <a:pPr marL="285750" indent="-285750" algn="just">
              <a:buFont typeface="Arial" pitchFamily="34" charset="0"/>
              <a:buChar char="•"/>
            </a:pPr>
            <a:endParaRPr lang="en-US" dirty="0"/>
          </a:p>
          <a:p>
            <a:pPr marL="285750" indent="-285750" algn="just">
              <a:buFont typeface="Arial" pitchFamily="34" charset="0"/>
              <a:buChar char="•"/>
            </a:pPr>
            <a:r>
              <a:rPr lang="en-US" dirty="0"/>
              <a:t>which reduces time consumption and loads both things for a particular computer.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UH\Desktop\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05" y="908720"/>
            <a:ext cx="6644645"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19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fontScale="77500" lnSpcReduction="20000"/>
          </a:bodyPr>
          <a:lstStyle/>
          <a:p>
            <a:pPr marL="0" indent="0">
              <a:buNone/>
            </a:pPr>
            <a:r>
              <a:rPr lang="en-IN" sz="2800" b="1" dirty="0">
                <a:solidFill>
                  <a:srgbClr val="FF0000"/>
                </a:solidFill>
              </a:rPr>
              <a:t>Bus Topology</a:t>
            </a:r>
          </a:p>
          <a:p>
            <a:pPr algn="just">
              <a:lnSpc>
                <a:spcPct val="150000"/>
              </a:lnSpc>
              <a:defRPr/>
            </a:pPr>
            <a:r>
              <a:rPr lang="en-US" sz="2800" dirty="0">
                <a:ea typeface="Verdana" panose="020B0604030504040204" pitchFamily="34" charset="0"/>
              </a:rPr>
              <a:t>It is also called linear bus </a:t>
            </a:r>
          </a:p>
          <a:p>
            <a:pPr algn="just">
              <a:lnSpc>
                <a:spcPct val="150000"/>
              </a:lnSpc>
              <a:defRPr/>
            </a:pPr>
            <a:r>
              <a:rPr lang="en-US" sz="2800" dirty="0">
                <a:ea typeface="Verdana" panose="020B0604030504040204" pitchFamily="34" charset="0"/>
              </a:rPr>
              <a:t>One wire connects all nodes</a:t>
            </a:r>
          </a:p>
          <a:p>
            <a:pPr marL="0" indent="0" algn="just">
              <a:lnSpc>
                <a:spcPct val="150000"/>
              </a:lnSpc>
              <a:buNone/>
              <a:defRPr/>
            </a:pPr>
            <a:r>
              <a:rPr lang="en-US" sz="2800" b="1" dirty="0">
                <a:solidFill>
                  <a:srgbClr val="FF0000"/>
                </a:solidFill>
                <a:ea typeface="Verdana" panose="020B0604030504040204" pitchFamily="34" charset="0"/>
              </a:rPr>
              <a:t>Advantages:</a:t>
            </a:r>
          </a:p>
          <a:p>
            <a:pPr algn="just">
              <a:lnSpc>
                <a:spcPct val="150000"/>
              </a:lnSpc>
              <a:defRPr/>
            </a:pPr>
            <a:r>
              <a:rPr lang="en-US" sz="2800" dirty="0">
                <a:ea typeface="Verdana" panose="020B0604030504040204" pitchFamily="34" charset="0"/>
              </a:rPr>
              <a:t>Easy to setup</a:t>
            </a:r>
          </a:p>
          <a:p>
            <a:pPr algn="just">
              <a:lnSpc>
                <a:spcPct val="150000"/>
              </a:lnSpc>
              <a:defRPr/>
            </a:pPr>
            <a:r>
              <a:rPr lang="en-US" sz="2800" dirty="0">
                <a:ea typeface="Verdana" panose="020B0604030504040204" pitchFamily="34" charset="0"/>
              </a:rPr>
              <a:t>Require less hardware</a:t>
            </a:r>
          </a:p>
          <a:p>
            <a:pPr algn="just">
              <a:lnSpc>
                <a:spcPct val="150000"/>
              </a:lnSpc>
              <a:defRPr/>
            </a:pPr>
            <a:r>
              <a:rPr lang="en-US" sz="2800" dirty="0">
                <a:ea typeface="Verdana" panose="020B0604030504040204" pitchFamily="34" charset="0"/>
              </a:rPr>
              <a:t>Low cost</a:t>
            </a:r>
          </a:p>
          <a:p>
            <a:pPr marL="0" indent="0" algn="just">
              <a:lnSpc>
                <a:spcPct val="150000"/>
              </a:lnSpc>
              <a:buNone/>
              <a:defRPr/>
            </a:pPr>
            <a:r>
              <a:rPr lang="en-US" sz="2800" b="1" dirty="0">
                <a:solidFill>
                  <a:srgbClr val="FF0000"/>
                </a:solidFill>
                <a:ea typeface="Verdana" panose="020B0604030504040204" pitchFamily="34" charset="0"/>
              </a:rPr>
              <a:t>Disadvantages:</a:t>
            </a:r>
          </a:p>
          <a:p>
            <a:pPr algn="just">
              <a:lnSpc>
                <a:spcPct val="150000"/>
              </a:lnSpc>
              <a:defRPr/>
            </a:pPr>
            <a:r>
              <a:rPr lang="en-US" sz="2800" dirty="0">
                <a:ea typeface="Verdana" panose="020B0604030504040204" pitchFamily="34" charset="0"/>
              </a:rPr>
              <a:t>Slow</a:t>
            </a:r>
          </a:p>
          <a:p>
            <a:pPr algn="just">
              <a:lnSpc>
                <a:spcPct val="150000"/>
              </a:lnSpc>
              <a:defRPr/>
            </a:pPr>
            <a:r>
              <a:rPr lang="en-US" sz="2800" dirty="0">
                <a:ea typeface="Verdana" panose="020B0604030504040204" pitchFamily="34" charset="0"/>
              </a:rPr>
              <a:t>Easy to crash</a:t>
            </a:r>
          </a:p>
          <a:p>
            <a:pPr algn="just">
              <a:lnSpc>
                <a:spcPct val="150000"/>
              </a:lnSpc>
              <a:defRPr/>
            </a:pPr>
            <a:r>
              <a:rPr lang="en-US" sz="2800" dirty="0">
                <a:ea typeface="Verdana" panose="020B0604030504040204" pitchFamily="34" charset="0"/>
              </a:rPr>
              <a:t>If one system effected remaining systems cannot communicate with each other</a:t>
            </a:r>
          </a:p>
          <a:p>
            <a:pPr algn="just">
              <a:lnSpc>
                <a:spcPct val="150000"/>
              </a:lnSpc>
              <a:defRPr/>
            </a:pPr>
            <a:endParaRPr lang="en-US" sz="2800" dirty="0">
              <a:ea typeface="Verdana" panose="020B0604030504040204" pitchFamily="34" charset="0"/>
            </a:endParaRPr>
          </a:p>
          <a:p>
            <a:pPr algn="just">
              <a:lnSpc>
                <a:spcPct val="150000"/>
              </a:lnSpc>
              <a:defRPr/>
            </a:pPr>
            <a:endParaRPr lang="en-IN" sz="2800" dirty="0">
              <a:ea typeface="Verdana" panose="020B0604030504040204" pitchFamily="34" charset="0"/>
            </a:endParaRPr>
          </a:p>
          <a:p>
            <a:pPr>
              <a:defRPr/>
            </a:pPr>
            <a:endParaRPr lang="en-US" sz="2800" dirty="0"/>
          </a:p>
          <a:p>
            <a:pPr marL="0" indent="0">
              <a:buNone/>
            </a:pPr>
            <a:endParaRPr lang="en-IN" sz="2800" b="1" dirty="0"/>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946" y="260648"/>
            <a:ext cx="4644516" cy="508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474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a:bodyPr>
          <a:lstStyle/>
          <a:p>
            <a:pPr marL="0" indent="0">
              <a:buNone/>
            </a:pPr>
            <a:r>
              <a:rPr lang="en-IN" sz="2800" b="1" dirty="0">
                <a:solidFill>
                  <a:srgbClr val="FF0000"/>
                </a:solidFill>
              </a:rPr>
              <a:t>Star Topology</a:t>
            </a:r>
          </a:p>
          <a:p>
            <a:pPr algn="just">
              <a:defRPr/>
            </a:pPr>
            <a:r>
              <a:rPr lang="en-US" sz="2400" dirty="0">
                <a:ea typeface="Verdana" panose="020B0604030504040204" pitchFamily="34" charset="0"/>
              </a:rPr>
              <a:t>A star topology is a topology for a </a:t>
            </a:r>
          </a:p>
          <a:p>
            <a:pPr marL="0" indent="0" algn="just">
              <a:buNone/>
              <a:defRPr/>
            </a:pPr>
            <a:r>
              <a:rPr lang="en-US" sz="2400" dirty="0">
                <a:ea typeface="Verdana" panose="020B0604030504040204" pitchFamily="34" charset="0"/>
              </a:rPr>
              <a:t>    Local Area Network (LAN) in which server </a:t>
            </a:r>
          </a:p>
          <a:p>
            <a:pPr marL="0" indent="0" algn="just">
              <a:buNone/>
              <a:defRPr/>
            </a:pPr>
            <a:r>
              <a:rPr lang="en-US" sz="2400" dirty="0">
                <a:ea typeface="Verdana" panose="020B0604030504040204" pitchFamily="34" charset="0"/>
              </a:rPr>
              <a:t>    is connected to each node individually.</a:t>
            </a:r>
          </a:p>
          <a:p>
            <a:pPr algn="just">
              <a:defRPr/>
            </a:pPr>
            <a:r>
              <a:rPr lang="en-US" sz="2400" dirty="0">
                <a:ea typeface="Verdana" panose="020B0604030504040204" pitchFamily="34" charset="0"/>
              </a:rPr>
              <a:t> Server is also called the central node. </a:t>
            </a:r>
          </a:p>
          <a:p>
            <a:pPr algn="just">
              <a:defRPr/>
            </a:pPr>
            <a:r>
              <a:rPr lang="en-US" sz="2400" dirty="0">
                <a:ea typeface="Verdana" panose="020B0604030504040204" pitchFamily="34" charset="0"/>
              </a:rPr>
              <a:t>Any exchange of data between two nodes </a:t>
            </a:r>
          </a:p>
          <a:p>
            <a:pPr marL="0" indent="0" algn="just">
              <a:buNone/>
              <a:defRPr/>
            </a:pPr>
            <a:r>
              <a:rPr lang="en-US" sz="2400" dirty="0">
                <a:ea typeface="Verdana" panose="020B0604030504040204" pitchFamily="34" charset="0"/>
              </a:rPr>
              <a:t>     must take place through the server.</a:t>
            </a:r>
          </a:p>
          <a:p>
            <a:pPr marL="0" indent="0" algn="just">
              <a:buNone/>
              <a:defRPr/>
            </a:pPr>
            <a:r>
              <a:rPr lang="en-IN" sz="2400" b="1" dirty="0">
                <a:solidFill>
                  <a:srgbClr val="FF0000"/>
                </a:solidFill>
                <a:ea typeface="Verdana" panose="020B0604030504040204" pitchFamily="34" charset="0"/>
              </a:rPr>
              <a:t>Advantages</a:t>
            </a:r>
          </a:p>
          <a:p>
            <a:pPr algn="just">
              <a:defRPr/>
            </a:pPr>
            <a:r>
              <a:rPr lang="en-US" sz="2400" dirty="0">
                <a:ea typeface="Verdana" panose="020B0604030504040204" pitchFamily="34" charset="0"/>
              </a:rPr>
              <a:t>Failure of one node does not affect the network</a:t>
            </a:r>
          </a:p>
          <a:p>
            <a:pPr algn="just">
              <a:defRPr/>
            </a:pPr>
            <a:r>
              <a:rPr lang="en-US" sz="2400" dirty="0">
                <a:ea typeface="Verdana" panose="020B0604030504040204" pitchFamily="34" charset="0"/>
              </a:rPr>
              <a:t>Troubleshooting is easy as faulty node can be detected from central node immediately</a:t>
            </a:r>
            <a:endParaRPr lang="en-IN" sz="2400" dirty="0">
              <a:ea typeface="Verdana" panose="020B0604030504040204" pitchFamily="34" charset="0"/>
            </a:endParaRPr>
          </a:p>
          <a:p>
            <a:pPr algn="just">
              <a:defRPr/>
            </a:pPr>
            <a:endParaRPr lang="en-US" sz="2800" dirty="0"/>
          </a:p>
          <a:p>
            <a:pPr marL="0" indent="0">
              <a:buNone/>
            </a:pPr>
            <a:endParaRPr lang="en-IN" sz="2800" b="1"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l="19112" t="7149" r="18710" b="6160"/>
          <a:stretch>
            <a:fillRect/>
          </a:stretch>
        </p:blipFill>
        <p:spPr>
          <a:xfrm>
            <a:off x="5822660" y="255917"/>
            <a:ext cx="3321340" cy="3432448"/>
          </a:xfrm>
          <a:prstGeom prst="rect">
            <a:avLst/>
          </a:prstGeom>
        </p:spPr>
      </p:pic>
    </p:spTree>
    <p:extLst>
      <p:ext uri="{BB962C8B-B14F-4D97-AF65-F5344CB8AC3E}">
        <p14:creationId xmlns:p14="http://schemas.microsoft.com/office/powerpoint/2010/main" val="2379516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fontScale="92500" lnSpcReduction="10000"/>
          </a:bodyPr>
          <a:lstStyle/>
          <a:p>
            <a:pPr marL="0" indent="0">
              <a:lnSpc>
                <a:spcPct val="110000"/>
              </a:lnSpc>
              <a:buNone/>
            </a:pPr>
            <a:r>
              <a:rPr lang="en-IN" sz="2800" b="1" dirty="0">
                <a:solidFill>
                  <a:srgbClr val="FF0000"/>
                </a:solidFill>
                <a:latin typeface="Calibri" pitchFamily="34" charset="0"/>
                <a:cs typeface="Calibri" pitchFamily="34" charset="0"/>
              </a:rPr>
              <a:t>Ring Topology</a:t>
            </a:r>
          </a:p>
          <a:p>
            <a:pPr>
              <a:lnSpc>
                <a:spcPct val="110000"/>
              </a:lnSpc>
              <a:defRPr/>
            </a:pPr>
            <a:r>
              <a:rPr lang="en-US" sz="2400" dirty="0">
                <a:latin typeface="Calibri" pitchFamily="34" charset="0"/>
                <a:ea typeface="Verdana" panose="020B0604030504040204" pitchFamily="34" charset="0"/>
                <a:cs typeface="Calibri" pitchFamily="34" charset="0"/>
              </a:rPr>
              <a:t>In ring topology each terminal is connected to </a:t>
            </a:r>
          </a:p>
          <a:p>
            <a:pPr marL="0" indent="0">
              <a:lnSpc>
                <a:spcPct val="110000"/>
              </a:lnSpc>
              <a:buNone/>
              <a:defRPr/>
            </a:pPr>
            <a:r>
              <a:rPr lang="en-US" sz="2400" dirty="0">
                <a:latin typeface="Calibri" pitchFamily="34" charset="0"/>
                <a:ea typeface="Verdana" panose="020B0604030504040204" pitchFamily="34" charset="0"/>
                <a:cs typeface="Calibri" pitchFamily="34" charset="0"/>
              </a:rPr>
              <a:t>     exactly two nodes, giving the network a </a:t>
            </a:r>
          </a:p>
          <a:p>
            <a:pPr marL="0" indent="0">
              <a:lnSpc>
                <a:spcPct val="110000"/>
              </a:lnSpc>
              <a:buNone/>
              <a:defRPr/>
            </a:pPr>
            <a:r>
              <a:rPr lang="en-US" sz="2400" dirty="0">
                <a:latin typeface="Calibri" pitchFamily="34" charset="0"/>
                <a:ea typeface="Verdana" panose="020B0604030504040204" pitchFamily="34" charset="0"/>
                <a:cs typeface="Calibri" pitchFamily="34" charset="0"/>
              </a:rPr>
              <a:t>    circular shape. </a:t>
            </a:r>
          </a:p>
          <a:p>
            <a:pPr>
              <a:lnSpc>
                <a:spcPct val="110000"/>
              </a:lnSpc>
              <a:defRPr/>
            </a:pPr>
            <a:r>
              <a:rPr lang="en-US" sz="2400" dirty="0">
                <a:latin typeface="Calibri" pitchFamily="34" charset="0"/>
                <a:ea typeface="Verdana" panose="020B0604030504040204" pitchFamily="34" charset="0"/>
                <a:cs typeface="Calibri" pitchFamily="34" charset="0"/>
              </a:rPr>
              <a:t>Data travels in only one pre-determined direction.</a:t>
            </a:r>
          </a:p>
          <a:p>
            <a:pPr marL="0" indent="0">
              <a:lnSpc>
                <a:spcPct val="110000"/>
              </a:lnSpc>
              <a:buNone/>
              <a:defRPr/>
            </a:pPr>
            <a:r>
              <a:rPr lang="en-IN" sz="2400" b="1" dirty="0">
                <a:solidFill>
                  <a:srgbClr val="FF0000"/>
                </a:solidFill>
                <a:latin typeface="Calibri" pitchFamily="34" charset="0"/>
                <a:ea typeface="Verdana" panose="020B0604030504040204" pitchFamily="34" charset="0"/>
                <a:cs typeface="Calibri" pitchFamily="34" charset="0"/>
              </a:rPr>
              <a:t>Advantages:</a:t>
            </a:r>
          </a:p>
          <a:p>
            <a:pPr>
              <a:lnSpc>
                <a:spcPct val="110000"/>
              </a:lnSpc>
              <a:defRPr/>
            </a:pPr>
            <a:r>
              <a:rPr lang="en-US" sz="2400" dirty="0">
                <a:latin typeface="Calibri" pitchFamily="34" charset="0"/>
                <a:ea typeface="Verdana" panose="020B0604030504040204" pitchFamily="34" charset="0"/>
                <a:cs typeface="Calibri" pitchFamily="34" charset="0"/>
              </a:rPr>
              <a:t>Very high transmission speeds possible</a:t>
            </a:r>
          </a:p>
          <a:p>
            <a:pPr>
              <a:lnSpc>
                <a:spcPct val="110000"/>
              </a:lnSpc>
              <a:defRPr/>
            </a:pPr>
            <a:r>
              <a:rPr lang="en-US" sz="2400" dirty="0">
                <a:latin typeface="Calibri" pitchFamily="34" charset="0"/>
                <a:ea typeface="Verdana" panose="020B0604030504040204" pitchFamily="34" charset="0"/>
                <a:cs typeface="Calibri" pitchFamily="34" charset="0"/>
              </a:rPr>
              <a:t>Small cable segments are needed to connect two </a:t>
            </a:r>
          </a:p>
          <a:p>
            <a:pPr marL="0" indent="0">
              <a:lnSpc>
                <a:spcPct val="110000"/>
              </a:lnSpc>
              <a:buNone/>
              <a:defRPr/>
            </a:pPr>
            <a:r>
              <a:rPr lang="en-US" sz="2400" dirty="0">
                <a:latin typeface="Calibri" pitchFamily="34" charset="0"/>
                <a:ea typeface="Verdana" panose="020B0604030504040204" pitchFamily="34" charset="0"/>
                <a:cs typeface="Calibri" pitchFamily="34" charset="0"/>
              </a:rPr>
              <a:t>      nodes</a:t>
            </a:r>
          </a:p>
          <a:p>
            <a:pPr marL="0" indent="0">
              <a:lnSpc>
                <a:spcPct val="110000"/>
              </a:lnSpc>
              <a:buNone/>
              <a:defRPr/>
            </a:pPr>
            <a:r>
              <a:rPr lang="en-IN" sz="2400" b="1" dirty="0">
                <a:solidFill>
                  <a:srgbClr val="FF0000"/>
                </a:solidFill>
                <a:latin typeface="Calibri" pitchFamily="34" charset="0"/>
                <a:ea typeface="Verdana" panose="020B0604030504040204" pitchFamily="34" charset="0"/>
                <a:cs typeface="Calibri" pitchFamily="34" charset="0"/>
              </a:rPr>
              <a:t>Disadvantages :</a:t>
            </a:r>
          </a:p>
          <a:p>
            <a:pPr>
              <a:lnSpc>
                <a:spcPct val="110000"/>
              </a:lnSpc>
              <a:defRPr/>
            </a:pPr>
            <a:r>
              <a:rPr lang="en-US" sz="2400" dirty="0">
                <a:latin typeface="Calibri" pitchFamily="34" charset="0"/>
                <a:ea typeface="Verdana" panose="020B0604030504040204" pitchFamily="34" charset="0"/>
                <a:cs typeface="Calibri" pitchFamily="34" charset="0"/>
              </a:rPr>
              <a:t>Failure of single node brings down the whole network</a:t>
            </a:r>
            <a:endParaRPr lang="en-US" sz="2400" dirty="0">
              <a:latin typeface="Calibri" pitchFamily="34" charset="0"/>
              <a:cs typeface="Calibri" pitchFamily="34" charset="0"/>
            </a:endParaRPr>
          </a:p>
          <a:p>
            <a:pPr>
              <a:lnSpc>
                <a:spcPct val="110000"/>
              </a:lnSpc>
              <a:defRPr/>
            </a:pPr>
            <a:r>
              <a:rPr lang="en-US" sz="2400" dirty="0">
                <a:ea typeface="Verdana" panose="020B0604030504040204" pitchFamily="34" charset="0"/>
              </a:rPr>
              <a:t>Troubleshooting is difficult as many nodes may have to be inspected before faulty one is identified</a:t>
            </a:r>
          </a:p>
          <a:p>
            <a:pPr>
              <a:lnSpc>
                <a:spcPct val="110000"/>
              </a:lnSpc>
              <a:defRPr/>
            </a:pPr>
            <a:r>
              <a:rPr lang="en-US" sz="2400" dirty="0">
                <a:ea typeface="Verdana" panose="020B0604030504040204" pitchFamily="34" charset="0"/>
              </a:rPr>
              <a:t>Difficult to remove one or more nodes while keeping the rest of the network intact</a:t>
            </a:r>
            <a:endParaRPr lang="en-IN" sz="2400" dirty="0">
              <a:ea typeface="Verdana" panose="020B0604030504040204" pitchFamily="34" charset="0"/>
            </a:endParaRPr>
          </a:p>
          <a:p>
            <a:pPr algn="just">
              <a:lnSpc>
                <a:spcPct val="150000"/>
              </a:lnSpc>
              <a:defRPr/>
            </a:pPr>
            <a:endParaRPr lang="en-US" sz="2400" dirty="0">
              <a:latin typeface="Calibri" pitchFamily="34" charset="0"/>
              <a:ea typeface="Verdana" panose="020B0604030504040204" pitchFamily="34" charset="0"/>
              <a:cs typeface="Calibri" pitchFamily="34" charset="0"/>
            </a:endParaRPr>
          </a:p>
          <a:p>
            <a:pPr algn="just">
              <a:lnSpc>
                <a:spcPct val="150000"/>
              </a:lnSpc>
              <a:defRPr/>
            </a:pPr>
            <a:endParaRPr lang="en-IN" sz="2400" dirty="0">
              <a:latin typeface="Calibri" pitchFamily="34" charset="0"/>
              <a:ea typeface="Verdana" panose="020B0604030504040204" pitchFamily="34" charset="0"/>
              <a:cs typeface="Calibri" pitchFamily="34" charset="0"/>
            </a:endParaRPr>
          </a:p>
          <a:p>
            <a:pPr marL="0" indent="0">
              <a:buNone/>
            </a:pPr>
            <a:endParaRPr lang="en-IN" sz="2400" b="1" dirty="0">
              <a:latin typeface="Calibri" pitchFamily="34" charset="0"/>
              <a:cs typeface="Calibri" pitchFamily="34" charset="0"/>
            </a:endParaRP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3538" y="152400"/>
            <a:ext cx="2752092" cy="409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213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a:bodyPr>
          <a:lstStyle/>
          <a:p>
            <a:pPr marL="0" indent="0">
              <a:buNone/>
            </a:pPr>
            <a:r>
              <a:rPr lang="en-IN" sz="2800" b="1" dirty="0">
                <a:solidFill>
                  <a:srgbClr val="FF0000"/>
                </a:solidFill>
              </a:rPr>
              <a:t>Tree Topology</a:t>
            </a:r>
          </a:p>
          <a:p>
            <a:pPr>
              <a:defRPr/>
            </a:pPr>
            <a:r>
              <a:rPr lang="en-US" sz="2000" dirty="0">
                <a:ea typeface="Verdana" panose="020B0604030504040204" pitchFamily="34" charset="0"/>
              </a:rPr>
              <a:t>Tree topology has a group of star networks </a:t>
            </a:r>
          </a:p>
          <a:p>
            <a:pPr marL="0" indent="0">
              <a:buNone/>
              <a:defRPr/>
            </a:pPr>
            <a:r>
              <a:rPr lang="en-US" sz="2000" dirty="0">
                <a:ea typeface="Verdana" panose="020B0604030504040204" pitchFamily="34" charset="0"/>
              </a:rPr>
              <a:t>     connected to a linear bus backbone cable. </a:t>
            </a:r>
          </a:p>
          <a:p>
            <a:pPr>
              <a:defRPr/>
            </a:pPr>
            <a:r>
              <a:rPr lang="en-US" sz="2000" dirty="0">
                <a:ea typeface="Verdana" panose="020B0604030504040204" pitchFamily="34" charset="0"/>
              </a:rPr>
              <a:t>It incorporates features of both star and bus </a:t>
            </a:r>
          </a:p>
          <a:p>
            <a:pPr marL="0" indent="0">
              <a:buNone/>
              <a:defRPr/>
            </a:pPr>
            <a:r>
              <a:rPr lang="en-US" sz="2000" dirty="0">
                <a:ea typeface="Verdana" panose="020B0604030504040204" pitchFamily="34" charset="0"/>
              </a:rPr>
              <a:t>     topologies. </a:t>
            </a:r>
          </a:p>
          <a:p>
            <a:pPr>
              <a:defRPr/>
            </a:pPr>
            <a:r>
              <a:rPr lang="en-US" sz="2000" dirty="0">
                <a:ea typeface="Verdana" panose="020B0604030504040204" pitchFamily="34" charset="0"/>
              </a:rPr>
              <a:t>Tree topology is also called hierarchical topology.</a:t>
            </a:r>
          </a:p>
          <a:p>
            <a:pPr marL="0" indent="0">
              <a:buNone/>
              <a:defRPr/>
            </a:pPr>
            <a:r>
              <a:rPr lang="en-IN" sz="2000" b="1" dirty="0">
                <a:solidFill>
                  <a:srgbClr val="FF0000"/>
                </a:solidFill>
                <a:ea typeface="Verdana" panose="020B0604030504040204" pitchFamily="34" charset="0"/>
              </a:rPr>
              <a:t>Advantages </a:t>
            </a:r>
          </a:p>
          <a:p>
            <a:pPr>
              <a:defRPr/>
            </a:pPr>
            <a:r>
              <a:rPr lang="en-US" sz="2000" dirty="0">
                <a:ea typeface="Verdana" panose="020B0604030504040204" pitchFamily="34" charset="0"/>
              </a:rPr>
              <a:t>Existing network can be easily expanded</a:t>
            </a:r>
          </a:p>
          <a:p>
            <a:pPr>
              <a:defRPr/>
            </a:pPr>
            <a:r>
              <a:rPr lang="en-US" sz="2000" dirty="0">
                <a:ea typeface="Verdana" panose="020B0604030504040204" pitchFamily="34" charset="0"/>
              </a:rPr>
              <a:t>Easier installation and maintenance</a:t>
            </a:r>
          </a:p>
          <a:p>
            <a:pPr>
              <a:defRPr/>
            </a:pPr>
            <a:r>
              <a:rPr lang="en-US" sz="2000" dirty="0">
                <a:ea typeface="Verdana" panose="020B0604030504040204" pitchFamily="34" charset="0"/>
              </a:rPr>
              <a:t>Well suited for temporary networks</a:t>
            </a:r>
          </a:p>
          <a:p>
            <a:pPr marL="0" indent="0">
              <a:buNone/>
              <a:defRPr/>
            </a:pPr>
            <a:r>
              <a:rPr lang="en-IN" sz="2000" b="1" dirty="0">
                <a:solidFill>
                  <a:srgbClr val="FF0000"/>
                </a:solidFill>
                <a:ea typeface="Verdana" panose="020B0604030504040204" pitchFamily="34" charset="0"/>
              </a:rPr>
              <a:t>Disadvantages </a:t>
            </a:r>
          </a:p>
          <a:p>
            <a:pPr>
              <a:defRPr/>
            </a:pPr>
            <a:r>
              <a:rPr lang="en-US" sz="2000" dirty="0">
                <a:ea typeface="Verdana" panose="020B0604030504040204" pitchFamily="34" charset="0"/>
              </a:rPr>
              <a:t>Failure of backbone cable brings down entire network</a:t>
            </a:r>
          </a:p>
          <a:p>
            <a:pPr>
              <a:defRPr/>
            </a:pPr>
            <a:r>
              <a:rPr lang="en-US" sz="2000" dirty="0">
                <a:ea typeface="Verdana" panose="020B0604030504040204" pitchFamily="34" charset="0"/>
              </a:rPr>
              <a:t>Insecure network</a:t>
            </a:r>
          </a:p>
          <a:p>
            <a:pPr>
              <a:defRPr/>
            </a:pPr>
            <a:r>
              <a:rPr lang="en-US" sz="2000" dirty="0">
                <a:ea typeface="Verdana" panose="020B0604030504040204" pitchFamily="34" charset="0"/>
              </a:rPr>
              <a:t>Maintenance difficult for large networks</a:t>
            </a:r>
          </a:p>
          <a:p>
            <a:pPr marL="0" indent="0">
              <a:buNone/>
              <a:defRPr/>
            </a:pPr>
            <a:endParaRPr lang="en-IN" sz="2600" dirty="0">
              <a:ea typeface="Verdana" panose="020B0604030504040204" pitchFamily="34" charset="0"/>
            </a:endParaRPr>
          </a:p>
          <a:p>
            <a:pPr>
              <a:defRPr/>
            </a:pPr>
            <a:endParaRPr lang="en-US" sz="2600" dirty="0"/>
          </a:p>
          <a:p>
            <a:pPr marL="0" indent="0">
              <a:buNone/>
            </a:pPr>
            <a:endParaRPr lang="en-IN" sz="2600" b="1" dirty="0"/>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791200" y="30192"/>
            <a:ext cx="3200400" cy="4302621"/>
          </a:xfrm>
          <a:prstGeom prst="rect">
            <a:avLst/>
          </a:prstGeom>
        </p:spPr>
      </p:pic>
    </p:spTree>
    <p:extLst>
      <p:ext uri="{BB962C8B-B14F-4D97-AF65-F5344CB8AC3E}">
        <p14:creationId xmlns:p14="http://schemas.microsoft.com/office/powerpoint/2010/main" val="3240590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a:bodyPr>
          <a:lstStyle/>
          <a:p>
            <a:pPr marL="0" indent="0">
              <a:buNone/>
            </a:pPr>
            <a:r>
              <a:rPr lang="en-IN" sz="2800" b="1" dirty="0">
                <a:solidFill>
                  <a:srgbClr val="FF0000"/>
                </a:solidFill>
              </a:rPr>
              <a:t>Mesh Topology</a:t>
            </a:r>
          </a:p>
          <a:p>
            <a:pPr algn="just">
              <a:defRPr/>
            </a:pPr>
            <a:r>
              <a:rPr lang="en-US" sz="2000" dirty="0">
                <a:ea typeface="Verdana" panose="020B0604030504040204" pitchFamily="34" charset="0"/>
              </a:rPr>
              <a:t>In this type of topology, a host is connected to one or multiple hosts.</a:t>
            </a:r>
          </a:p>
          <a:p>
            <a:pPr algn="just">
              <a:defRPr/>
            </a:pPr>
            <a:r>
              <a:rPr lang="en-US" sz="2000" dirty="0">
                <a:ea typeface="Verdana" panose="020B0604030504040204" pitchFamily="34" charset="0"/>
              </a:rPr>
              <a:t>This topology has hosts in point-to-point connection with every other host</a:t>
            </a:r>
          </a:p>
          <a:p>
            <a:pPr algn="just">
              <a:defRPr/>
            </a:pPr>
            <a:r>
              <a:rPr lang="en-US" sz="2000" dirty="0">
                <a:ea typeface="Verdana" panose="020B0604030504040204" pitchFamily="34" charset="0"/>
              </a:rPr>
              <a:t>It provides the most </a:t>
            </a:r>
            <a:r>
              <a:rPr lang="en-US" sz="2000" b="1" dirty="0">
                <a:ea typeface="Verdana" panose="020B0604030504040204" pitchFamily="34" charset="0"/>
              </a:rPr>
              <a:t>reliable network structure </a:t>
            </a:r>
            <a:r>
              <a:rPr lang="en-US" sz="2000" dirty="0">
                <a:ea typeface="Verdana" panose="020B0604030504040204" pitchFamily="34" charset="0"/>
              </a:rPr>
              <a:t>among all network topologies.</a:t>
            </a:r>
            <a:endParaRPr lang="en-IN" sz="2000" dirty="0">
              <a:ea typeface="Verdana" panose="020B0604030504040204" pitchFamily="34" charset="0"/>
            </a:endParaRPr>
          </a:p>
          <a:p>
            <a:pPr algn="just">
              <a:lnSpc>
                <a:spcPct val="150000"/>
              </a:lnSpc>
              <a:defRPr/>
            </a:pPr>
            <a:endParaRPr lang="en-IN" sz="2800" dirty="0">
              <a:ea typeface="Verdana" panose="020B0604030504040204" pitchFamily="34" charset="0"/>
            </a:endParaRPr>
          </a:p>
          <a:p>
            <a:pPr>
              <a:defRPr/>
            </a:pPr>
            <a:endParaRPr lang="en-US" sz="2800" dirty="0"/>
          </a:p>
          <a:p>
            <a:pPr marL="0" indent="0">
              <a:buNone/>
            </a:pPr>
            <a:endParaRPr lang="en-IN" sz="2800" b="1"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644174" y="2819400"/>
            <a:ext cx="5940660" cy="3138577"/>
          </a:xfrm>
          <a:prstGeom prst="rect">
            <a:avLst/>
          </a:prstGeom>
        </p:spPr>
      </p:pic>
    </p:spTree>
    <p:extLst>
      <p:ext uri="{BB962C8B-B14F-4D97-AF65-F5344CB8AC3E}">
        <p14:creationId xmlns:p14="http://schemas.microsoft.com/office/powerpoint/2010/main" val="22474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1520" y="332656"/>
            <a:ext cx="8568952" cy="6336704"/>
          </a:xfrm>
        </p:spPr>
        <p:txBody>
          <a:bodyPr>
            <a:normAutofit/>
          </a:bodyPr>
          <a:lstStyle/>
          <a:p>
            <a:pPr marL="0" indent="0">
              <a:buNone/>
            </a:pPr>
            <a:r>
              <a:rPr lang="en-IN" sz="2800" b="1" dirty="0">
                <a:solidFill>
                  <a:srgbClr val="FF0000"/>
                </a:solidFill>
              </a:rPr>
              <a:t>Hybrid Topology</a:t>
            </a:r>
          </a:p>
          <a:p>
            <a:pPr marL="0" indent="0">
              <a:buNone/>
            </a:pPr>
            <a:r>
              <a:rPr lang="en-US" sz="2200" dirty="0"/>
              <a:t>It is the combination of two or more </a:t>
            </a:r>
          </a:p>
          <a:p>
            <a:pPr marL="0" indent="0">
              <a:buNone/>
            </a:pPr>
            <a:r>
              <a:rPr lang="en-US" sz="2200" dirty="0"/>
              <a:t>different topologies.</a:t>
            </a:r>
          </a:p>
          <a:p>
            <a:pPr marL="0" indent="0">
              <a:buNone/>
            </a:pPr>
            <a:r>
              <a:rPr lang="en-IN" sz="2200" b="1" dirty="0">
                <a:solidFill>
                  <a:srgbClr val="FF0000"/>
                </a:solidFill>
              </a:rPr>
              <a:t>Advantages:</a:t>
            </a:r>
          </a:p>
          <a:p>
            <a:pPr fontAlgn="base"/>
            <a:r>
              <a:rPr lang="en-US" sz="2200" dirty="0"/>
              <a:t>It is extremely flexible.</a:t>
            </a:r>
          </a:p>
          <a:p>
            <a:pPr fontAlgn="base"/>
            <a:r>
              <a:rPr lang="en-US" sz="2200" dirty="0"/>
              <a:t>It is very reliable.</a:t>
            </a:r>
          </a:p>
          <a:p>
            <a:pPr fontAlgn="base"/>
            <a:r>
              <a:rPr lang="en-US" sz="2200" dirty="0"/>
              <a:t>Error detecting and troubleshooting </a:t>
            </a:r>
          </a:p>
          <a:p>
            <a:pPr marL="0" indent="0" fontAlgn="base">
              <a:buNone/>
            </a:pPr>
            <a:r>
              <a:rPr lang="en-US" sz="2200" dirty="0"/>
              <a:t>     are easy.</a:t>
            </a:r>
          </a:p>
          <a:p>
            <a:pPr fontAlgn="base"/>
            <a:r>
              <a:rPr lang="en-US" sz="2200" dirty="0"/>
              <a:t>Handles a large volume of traffic.</a:t>
            </a:r>
          </a:p>
          <a:p>
            <a:pPr fontAlgn="base"/>
            <a:r>
              <a:rPr lang="en-US" sz="2200" dirty="0"/>
              <a:t>It is used to create large networks.</a:t>
            </a:r>
          </a:p>
          <a:p>
            <a:pPr marL="0" indent="0">
              <a:buNone/>
            </a:pPr>
            <a:r>
              <a:rPr lang="en-IN" sz="2200" b="1" dirty="0">
                <a:solidFill>
                  <a:srgbClr val="FF0000"/>
                </a:solidFill>
              </a:rPr>
              <a:t>Disadvantages:</a:t>
            </a:r>
          </a:p>
          <a:p>
            <a:r>
              <a:rPr lang="en-US" sz="2200" dirty="0"/>
              <a:t>It is a type of network expensive.</a:t>
            </a:r>
          </a:p>
          <a:p>
            <a:r>
              <a:rPr lang="en-US" sz="2200" dirty="0"/>
              <a:t>The design of a hybrid network is very complex.</a:t>
            </a:r>
          </a:p>
          <a:p>
            <a:r>
              <a:rPr lang="en-US" sz="2200" dirty="0"/>
              <a:t>There is a change in the hardware to connect one topology with another topology.</a:t>
            </a:r>
            <a:endParaRPr lang="en-IN" sz="2200" dirty="0"/>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867431" y="326996"/>
            <a:ext cx="4276569" cy="4696544"/>
          </a:xfrm>
          <a:prstGeom prst="rect">
            <a:avLst/>
          </a:prstGeom>
        </p:spPr>
      </p:pic>
    </p:spTree>
    <p:extLst>
      <p:ext uri="{BB962C8B-B14F-4D97-AF65-F5344CB8AC3E}">
        <p14:creationId xmlns:p14="http://schemas.microsoft.com/office/powerpoint/2010/main" val="4100189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909638"/>
            <a:ext cx="7724775"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10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t="1213" r="5911"/>
          <a:stretch>
            <a:fillRect/>
          </a:stretch>
        </p:blipFill>
        <p:spPr bwMode="auto">
          <a:xfrm>
            <a:off x="971550" y="908050"/>
            <a:ext cx="6927850"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507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r="8173" b="1022"/>
          <a:stretch>
            <a:fillRect/>
          </a:stretch>
        </p:blipFill>
        <p:spPr bwMode="auto">
          <a:xfrm>
            <a:off x="971550" y="776288"/>
            <a:ext cx="7277100"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17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www.tutorialspoint.com/assets/questions/media/51871/laser_printer.jpg"/>
          <p:cNvPicPr>
            <a:picLocks noChangeAspect="1" noChangeArrowheads="1"/>
          </p:cNvPicPr>
          <p:nvPr/>
        </p:nvPicPr>
        <p:blipFill>
          <a:blip r:embed="rId2"/>
          <a:srcRect/>
          <a:stretch>
            <a:fillRect/>
          </a:stretch>
        </p:blipFill>
        <p:spPr bwMode="auto">
          <a:xfrm>
            <a:off x="1524000" y="1371600"/>
            <a:ext cx="5724525" cy="2762251"/>
          </a:xfrm>
          <a:prstGeom prst="rect">
            <a:avLst/>
          </a:prstGeom>
          <a:noFill/>
        </p:spPr>
      </p:pic>
      <p:sp>
        <p:nvSpPr>
          <p:cNvPr id="4" name="TextBox 3"/>
          <p:cNvSpPr txBox="1"/>
          <p:nvPr/>
        </p:nvSpPr>
        <p:spPr>
          <a:xfrm>
            <a:off x="751936" y="668547"/>
            <a:ext cx="2669898" cy="369332"/>
          </a:xfrm>
          <a:prstGeom prst="rect">
            <a:avLst/>
          </a:prstGeom>
          <a:noFill/>
        </p:spPr>
        <p:txBody>
          <a:bodyPr wrap="none" rtlCol="0">
            <a:spAutoFit/>
          </a:bodyPr>
          <a:lstStyle/>
          <a:p>
            <a:r>
              <a:rPr lang="en-IN" b="1" dirty="0">
                <a:solidFill>
                  <a:srgbClr val="FF0000"/>
                </a:solidFill>
              </a:rPr>
              <a:t>Resource sharing example</a:t>
            </a:r>
            <a:endParaRPr lang="en-US" b="1"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l="-6398" t="1707" r="6398" b="-1707"/>
          <a:stretch>
            <a:fillRect/>
          </a:stretch>
        </p:blipFill>
        <p:spPr bwMode="auto">
          <a:xfrm>
            <a:off x="395288" y="692150"/>
            <a:ext cx="7861300" cy="5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66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l="-6731" r="6731"/>
          <a:stretch>
            <a:fillRect/>
          </a:stretch>
        </p:blipFill>
        <p:spPr bwMode="auto">
          <a:xfrm>
            <a:off x="395288" y="657225"/>
            <a:ext cx="792480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51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814388"/>
            <a:ext cx="7543800"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1712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r="5762" b="-2379"/>
          <a:stretch>
            <a:fillRect/>
          </a:stretch>
        </p:blipFill>
        <p:spPr bwMode="auto">
          <a:xfrm>
            <a:off x="661988" y="766763"/>
            <a:ext cx="7369175" cy="545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821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38" y="690563"/>
            <a:ext cx="7096125"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782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681038"/>
            <a:ext cx="7839075"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350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t="2" r="3200" b="-2049"/>
          <a:stretch>
            <a:fillRect/>
          </a:stretch>
        </p:blipFill>
        <p:spPr bwMode="auto">
          <a:xfrm>
            <a:off x="762000" y="661988"/>
            <a:ext cx="7375525" cy="564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635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r="9473"/>
          <a:stretch>
            <a:fillRect/>
          </a:stretch>
        </p:blipFill>
        <p:spPr bwMode="auto">
          <a:xfrm>
            <a:off x="581025" y="709613"/>
            <a:ext cx="7327900"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376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r="8372" b="1382"/>
          <a:stretch>
            <a:fillRect/>
          </a:stretch>
        </p:blipFill>
        <p:spPr bwMode="auto">
          <a:xfrm>
            <a:off x="590550" y="709613"/>
            <a:ext cx="7296150" cy="536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986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l="2057" t="-545" r="5290" b="-545"/>
          <a:stretch>
            <a:fillRect/>
          </a:stretch>
        </p:blipFill>
        <p:spPr bwMode="auto">
          <a:xfrm>
            <a:off x="719138" y="781050"/>
            <a:ext cx="7205662"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228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1"/>
            <a:ext cx="8153400" cy="4801314"/>
          </a:xfrm>
          <a:prstGeom prst="rect">
            <a:avLst/>
          </a:prstGeom>
        </p:spPr>
        <p:txBody>
          <a:bodyPr wrap="square">
            <a:spAutoFit/>
          </a:bodyPr>
          <a:lstStyle/>
          <a:p>
            <a:r>
              <a:rPr lang="en-US" b="1" dirty="0">
                <a:solidFill>
                  <a:srgbClr val="FF0000"/>
                </a:solidFill>
              </a:rPr>
              <a:t>Simultaneous Access</a:t>
            </a:r>
          </a:p>
          <a:p>
            <a:pPr marL="285750" indent="-285750" algn="just">
              <a:buFont typeface="Arial" pitchFamily="34" charset="0"/>
              <a:buChar char="•"/>
            </a:pPr>
            <a:r>
              <a:rPr lang="en-US" dirty="0"/>
              <a:t>computer network allows few users to create programs and data at the equivalent time.</a:t>
            </a:r>
          </a:p>
          <a:p>
            <a:pPr marL="285750" indent="-285750" algn="just">
              <a:buFont typeface="Arial" pitchFamily="34" charset="0"/>
              <a:buChar char="•"/>
            </a:pPr>
            <a:endParaRPr lang="en-US" dirty="0"/>
          </a:p>
          <a:p>
            <a:pPr marL="285750" indent="-285750" algn="just">
              <a:buFont typeface="Arial" pitchFamily="34" charset="0"/>
              <a:buChar char="•"/>
            </a:pPr>
            <a:r>
              <a:rPr lang="en-US" dirty="0"/>
              <a:t>An example is a company’s quarterly sales document, which several managers need to view and update. </a:t>
            </a:r>
          </a:p>
          <a:p>
            <a:pPr marL="285750" indent="-285750" algn="just">
              <a:buFont typeface="Arial" pitchFamily="34" charset="0"/>
              <a:buChar char="•"/>
            </a:pPr>
            <a:endParaRPr lang="en-US" dirty="0"/>
          </a:p>
          <a:p>
            <a:pPr marL="285750" indent="-285750" algn="just">
              <a:buFont typeface="Arial" pitchFamily="34" charset="0"/>
              <a:buChar char="•"/>
            </a:pPr>
            <a:r>
              <a:rPr lang="en-US" dirty="0"/>
              <a:t>We can store the information on a network server, which is a central computer with a huge storage device and other resources that all users can share.</a:t>
            </a:r>
          </a:p>
          <a:p>
            <a:pPr marL="285750" indent="-285750" algn="just">
              <a:buFont typeface="Arial" pitchFamily="34" charset="0"/>
              <a:buChar char="•"/>
            </a:pPr>
            <a:endParaRPr lang="en-US" dirty="0"/>
          </a:p>
          <a:p>
            <a:pPr marL="285750" indent="-285750" algn="just">
              <a:buFont typeface="Arial" pitchFamily="34" charset="0"/>
              <a:buChar char="•"/>
            </a:pPr>
            <a:r>
              <a:rPr lang="en-US" dirty="0"/>
              <a:t>If the server stores files for users to access, it is generally known as a file server. </a:t>
            </a:r>
          </a:p>
          <a:p>
            <a:pPr marL="285750" indent="-285750" algn="just">
              <a:buFont typeface="Arial" pitchFamily="34" charset="0"/>
              <a:buChar char="•"/>
            </a:pPr>
            <a:endParaRPr lang="en-US" dirty="0"/>
          </a:p>
          <a:p>
            <a:pPr marL="285750" indent="-285750" algn="just">
              <a:buFont typeface="Arial" pitchFamily="34" charset="0"/>
              <a:buChar char="•"/>
            </a:pPr>
            <a:r>
              <a:rPr lang="en-US" dirty="0"/>
              <a:t>We can save an individual copy of a data file on the server, accessible to each employee in the organizations, as display in the figure. </a:t>
            </a:r>
          </a:p>
          <a:p>
            <a:pPr marL="285750" indent="-285750" algn="just">
              <a:buFont typeface="Arial" pitchFamily="34" charset="0"/>
              <a:buChar char="•"/>
            </a:pPr>
            <a:endParaRPr lang="en-US" dirty="0"/>
          </a:p>
          <a:p>
            <a:pPr marL="285750" indent="-285750" algn="just">
              <a:buFont typeface="Arial" pitchFamily="34" charset="0"/>
              <a:buChar char="•"/>
            </a:pPr>
            <a:r>
              <a:rPr lang="en-US" dirty="0"/>
              <a:t>Moreover, if one user changes the file, other users will see the difference when using it.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r="8585"/>
          <a:stretch>
            <a:fillRect/>
          </a:stretch>
        </p:blipFill>
        <p:spPr bwMode="auto">
          <a:xfrm>
            <a:off x="755650" y="681038"/>
            <a:ext cx="7383463"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81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r="10481" b="1054"/>
          <a:stretch>
            <a:fillRect/>
          </a:stretch>
        </p:blipFill>
        <p:spPr bwMode="auto">
          <a:xfrm>
            <a:off x="609600" y="766763"/>
            <a:ext cx="7094538" cy="526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653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3600" dirty="0">
                <a:solidFill>
                  <a:srgbClr val="FF0000"/>
                </a:solidFill>
              </a:rPr>
              <a:t>Internet-based Applications</a:t>
            </a:r>
            <a:endParaRPr lang="en-IN" sz="3600" dirty="0">
              <a:solidFill>
                <a:srgbClr val="FF0000"/>
              </a:solidFill>
            </a:endParaRPr>
          </a:p>
        </p:txBody>
      </p:sp>
      <p:sp>
        <p:nvSpPr>
          <p:cNvPr id="3" name="Content Placeholder 2"/>
          <p:cNvSpPr>
            <a:spLocks noGrp="1"/>
          </p:cNvSpPr>
          <p:nvPr>
            <p:ph idx="1"/>
          </p:nvPr>
        </p:nvSpPr>
        <p:spPr>
          <a:xfrm>
            <a:off x="457200" y="1219200"/>
            <a:ext cx="8362950" cy="4876800"/>
          </a:xfrm>
        </p:spPr>
        <p:txBody>
          <a:bodyPr/>
          <a:lstStyle/>
          <a:p>
            <a:pPr algn="just">
              <a:defRPr/>
            </a:pPr>
            <a:r>
              <a:rPr lang="en-US" sz="2000" dirty="0"/>
              <a:t>Internet Applications can be described as the type of applications that use the internet for operating successfully.</a:t>
            </a:r>
          </a:p>
          <a:p>
            <a:pPr algn="just">
              <a:defRPr/>
            </a:pPr>
            <a:endParaRPr lang="en-US" sz="2000" dirty="0"/>
          </a:p>
          <a:p>
            <a:pPr marL="0" indent="0">
              <a:buFont typeface="Arial" pitchFamily="34" charset="0"/>
              <a:buNone/>
              <a:defRPr/>
            </a:pPr>
            <a:r>
              <a:rPr lang="en-US" sz="2000" b="1" dirty="0"/>
              <a:t>Some of the popular services of the internet are: </a:t>
            </a:r>
            <a:endParaRPr lang="en-US" sz="2000" dirty="0"/>
          </a:p>
          <a:p>
            <a:pPr>
              <a:defRPr/>
            </a:pPr>
            <a:r>
              <a:rPr lang="en-US" sz="2000" b="1" dirty="0"/>
              <a:t>E-mail: </a:t>
            </a:r>
            <a:r>
              <a:rPr lang="en-US" sz="2000" dirty="0"/>
              <a:t>Sending and receiving mail electronically. </a:t>
            </a:r>
          </a:p>
          <a:p>
            <a:pPr>
              <a:defRPr/>
            </a:pPr>
            <a:endParaRPr lang="en-US" sz="2000" dirty="0"/>
          </a:p>
          <a:p>
            <a:pPr>
              <a:defRPr/>
            </a:pPr>
            <a:r>
              <a:rPr lang="en-US" sz="2000" b="1" dirty="0"/>
              <a:t>File Transfer: </a:t>
            </a:r>
            <a:r>
              <a:rPr lang="en-US" sz="2000" dirty="0"/>
              <a:t>Transferring files from one computer to another.</a:t>
            </a:r>
          </a:p>
          <a:p>
            <a:pPr marL="0" indent="0">
              <a:buNone/>
              <a:defRPr/>
            </a:pPr>
            <a:r>
              <a:rPr lang="en-US" sz="2000" dirty="0"/>
              <a:t> </a:t>
            </a:r>
          </a:p>
          <a:p>
            <a:pPr>
              <a:defRPr/>
            </a:pPr>
            <a:r>
              <a:rPr lang="en-US" sz="2000" b="1" dirty="0"/>
              <a:t>WWW (World Wide Web): </a:t>
            </a:r>
            <a:r>
              <a:rPr lang="en-US" sz="2000" dirty="0"/>
              <a:t>Retrieving information residing on the internet  servers in the form of websites. </a:t>
            </a:r>
          </a:p>
          <a:p>
            <a:pPr>
              <a:defRPr/>
            </a:pPr>
            <a:endParaRPr lang="en-US" sz="2000" dirty="0"/>
          </a:p>
          <a:p>
            <a:pPr>
              <a:defRPr/>
            </a:pPr>
            <a:r>
              <a:rPr lang="en-US" sz="2000" b="1" dirty="0"/>
              <a:t>Chat: </a:t>
            </a:r>
            <a:r>
              <a:rPr lang="en-US" sz="2000" dirty="0"/>
              <a:t>Exchanging views or communicating information instantly.</a:t>
            </a:r>
          </a:p>
          <a:p>
            <a:pPr algn="just">
              <a:defRPr/>
            </a:pPr>
            <a:endParaRPr lang="en-IN" dirty="0"/>
          </a:p>
        </p:txBody>
      </p:sp>
    </p:spTree>
    <p:extLst>
      <p:ext uri="{BB962C8B-B14F-4D97-AF65-F5344CB8AC3E}">
        <p14:creationId xmlns:p14="http://schemas.microsoft.com/office/powerpoint/2010/main" val="1740043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3600" dirty="0">
                <a:solidFill>
                  <a:srgbClr val="FF0000"/>
                </a:solidFill>
              </a:rPr>
              <a:t>Internet-based Applications</a:t>
            </a:r>
            <a:endParaRPr lang="en-IN" sz="3600" dirty="0">
              <a:solidFill>
                <a:srgbClr val="FF0000"/>
              </a:solidFill>
            </a:endParaRPr>
          </a:p>
        </p:txBody>
      </p:sp>
      <p:pic>
        <p:nvPicPr>
          <p:cNvPr id="7577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2293" b="5817"/>
          <a:stretch>
            <a:fillRect/>
          </a:stretch>
        </p:blipFill>
        <p:spPr>
          <a:xfrm>
            <a:off x="938213" y="1762125"/>
            <a:ext cx="7100887" cy="42878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11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332656"/>
            <a:ext cx="7772400" cy="792088"/>
          </a:xfrm>
        </p:spPr>
        <p:txBody>
          <a:bodyPr>
            <a:normAutofit fontScale="90000"/>
          </a:bodyPr>
          <a:lstStyle/>
          <a:p>
            <a:r>
              <a:rPr lang="en-IN" sz="4000" b="1" dirty="0">
                <a:solidFill>
                  <a:srgbClr val="FF0000"/>
                </a:solidFill>
              </a:rPr>
              <a:t>What are network devices?</a:t>
            </a:r>
            <a:br>
              <a:rPr lang="en-IN" b="1" dirty="0">
                <a:solidFill>
                  <a:srgbClr val="FF0000"/>
                </a:solidFill>
              </a:rPr>
            </a:br>
            <a:endParaRPr lang="en-IN" dirty="0">
              <a:solidFill>
                <a:srgbClr val="FF0000"/>
              </a:solidFill>
            </a:endParaRPr>
          </a:p>
        </p:txBody>
      </p:sp>
      <p:sp>
        <p:nvSpPr>
          <p:cNvPr id="3" name="Subtitle 2"/>
          <p:cNvSpPr>
            <a:spLocks noGrp="1"/>
          </p:cNvSpPr>
          <p:nvPr>
            <p:ph type="subTitle" idx="1"/>
          </p:nvPr>
        </p:nvSpPr>
        <p:spPr>
          <a:xfrm>
            <a:off x="539552" y="692696"/>
            <a:ext cx="8352928" cy="5904656"/>
          </a:xfrm>
        </p:spPr>
        <p:txBody>
          <a:bodyPr>
            <a:normAutofit lnSpcReduction="10000"/>
          </a:bodyPr>
          <a:lstStyle/>
          <a:p>
            <a:pPr marL="457200" indent="-457200" algn="just">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Network devices, or networking hardware, are physical devices that are required for communication and interaction between hardware on a computer network.</a:t>
            </a:r>
          </a:p>
          <a:p>
            <a:pPr algn="just"/>
            <a:r>
              <a:rPr lang="en-IN" sz="2800" b="1" dirty="0">
                <a:solidFill>
                  <a:schemeClr val="tx1"/>
                </a:solidFill>
                <a:latin typeface="Times New Roman" panose="02020603050405020304" pitchFamily="18" charset="0"/>
                <a:cs typeface="Times New Roman" panose="02020603050405020304" pitchFamily="18" charset="0"/>
              </a:rPr>
              <a:t>Types of network devices</a:t>
            </a:r>
          </a:p>
          <a:p>
            <a:pPr marL="457200" indent="-457200" algn="just">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Repeater</a:t>
            </a:r>
            <a:endParaRPr lang="en-IN" sz="2800" b="1" dirty="0">
              <a:solidFill>
                <a:schemeClr val="tx1"/>
              </a:solidFill>
              <a:latin typeface="Times New Roman" panose="02020603050405020304" pitchFamily="18" charset="0"/>
              <a:cs typeface="Times New Roman" panose="02020603050405020304" pitchFamily="18" charset="0"/>
            </a:endParaRP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Hub</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Bridge</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Switch</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Router</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Gateway</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Modem</a:t>
            </a:r>
          </a:p>
          <a:p>
            <a:pPr marL="457200" indent="-457200" algn="l">
              <a:buFont typeface="Arial" pitchFamily="34" charset="0"/>
              <a:buChar char="•"/>
            </a:pPr>
            <a:r>
              <a:rPr lang="en-US" sz="2800" dirty="0">
                <a:solidFill>
                  <a:schemeClr val="tx1"/>
                </a:solidFill>
                <a:latin typeface="Times New Roman" panose="02020603050405020304" pitchFamily="18" charset="0"/>
                <a:cs typeface="Times New Roman" panose="02020603050405020304" pitchFamily="18" charset="0"/>
              </a:rPr>
              <a:t>Wireless Access Point</a:t>
            </a:r>
          </a:p>
          <a:p>
            <a:pPr algn="just"/>
            <a:endParaRPr lang="en-IN" sz="2800" b="1" dirty="0"/>
          </a:p>
          <a:p>
            <a:pPr marL="457200" indent="-457200" algn="just">
              <a:buFont typeface="Arial" pitchFamily="34" charset="0"/>
              <a:buChar char="•"/>
            </a:pPr>
            <a:endParaRPr lang="en-IN" sz="2800" dirty="0">
              <a:solidFill>
                <a:schemeClr val="tx1"/>
              </a:solidFill>
            </a:endParaRPr>
          </a:p>
        </p:txBody>
      </p:sp>
    </p:spTree>
    <p:extLst>
      <p:ext uri="{BB962C8B-B14F-4D97-AF65-F5344CB8AC3E}">
        <p14:creationId xmlns:p14="http://schemas.microsoft.com/office/powerpoint/2010/main" val="2255473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908720"/>
          </a:xfrm>
        </p:spPr>
        <p:txBody>
          <a:bodyPr>
            <a:normAutofit/>
          </a:bodyPr>
          <a:lstStyle/>
          <a:p>
            <a:r>
              <a:rPr lang="en-US" sz="3600" b="1" dirty="0">
                <a:solidFill>
                  <a:srgbClr val="FF0000"/>
                </a:solidFill>
              </a:rPr>
              <a:t>Repeater</a:t>
            </a:r>
            <a:endParaRPr lang="en-IN" sz="3600" b="1" dirty="0">
              <a:solidFill>
                <a:srgbClr val="FF0000"/>
              </a:solidFill>
            </a:endParaRPr>
          </a:p>
        </p:txBody>
      </p:sp>
      <p:sp>
        <p:nvSpPr>
          <p:cNvPr id="3" name="Content Placeholder 2"/>
          <p:cNvSpPr>
            <a:spLocks noGrp="1"/>
          </p:cNvSpPr>
          <p:nvPr>
            <p:ph idx="1"/>
          </p:nvPr>
        </p:nvSpPr>
        <p:spPr>
          <a:xfrm>
            <a:off x="457200" y="980728"/>
            <a:ext cx="8435280" cy="5400600"/>
          </a:xfrm>
        </p:spPr>
        <p:txBody>
          <a:bodyPr>
            <a:normAutofit lnSpcReduction="10000"/>
          </a:bodyPr>
          <a:lstStyle/>
          <a:p>
            <a:pPr algn="just"/>
            <a:r>
              <a:rPr lang="en-US" sz="2800" dirty="0">
                <a:latin typeface="Times New Roman" panose="02020603050405020304" pitchFamily="18" charset="0"/>
                <a:cs typeface="Times New Roman" panose="02020603050405020304" pitchFamily="18" charset="0"/>
              </a:rPr>
              <a:t>A repeater operates at the </a:t>
            </a:r>
            <a:r>
              <a:rPr lang="en-US" sz="2800" dirty="0">
                <a:solidFill>
                  <a:srgbClr val="FF0000"/>
                </a:solidFill>
                <a:latin typeface="Times New Roman" panose="02020603050405020304" pitchFamily="18" charset="0"/>
                <a:cs typeface="Times New Roman" panose="02020603050405020304" pitchFamily="18" charset="0"/>
              </a:rPr>
              <a:t>physical layer. </a:t>
            </a:r>
          </a:p>
          <a:p>
            <a:pPr marL="0" indent="0" algn="just">
              <a:buNone/>
            </a:pP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Its job is to </a:t>
            </a:r>
            <a:r>
              <a:rPr lang="en-US" sz="2800" dirty="0">
                <a:solidFill>
                  <a:srgbClr val="FF0000"/>
                </a:solidFill>
                <a:latin typeface="Times New Roman" panose="02020603050405020304" pitchFamily="18" charset="0"/>
                <a:cs typeface="Times New Roman" panose="02020603050405020304" pitchFamily="18" charset="0"/>
              </a:rPr>
              <a:t>regenerate the signal </a:t>
            </a:r>
            <a:r>
              <a:rPr lang="en-US" sz="2800" dirty="0">
                <a:latin typeface="Times New Roman" panose="02020603050405020304" pitchFamily="18" charset="0"/>
                <a:cs typeface="Times New Roman" panose="02020603050405020304" pitchFamily="18" charset="0"/>
              </a:rPr>
              <a:t>over the same network before the signal becomes too weak or corrupted so as to extend the length to which the signal can be transmitted over the same network.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An important point to be noted about repeaters is that they do not amplify the signal. When the signal becomes weak, they copy the signal bit by bit and regenerate it at the original strength. It is a </a:t>
            </a:r>
            <a:r>
              <a:rPr lang="en-US" sz="2800" dirty="0">
                <a:solidFill>
                  <a:srgbClr val="FF0000"/>
                </a:solidFill>
                <a:latin typeface="Times New Roman" panose="02020603050405020304" pitchFamily="18" charset="0"/>
                <a:cs typeface="Times New Roman" panose="02020603050405020304" pitchFamily="18" charset="0"/>
              </a:rPr>
              <a:t>2 port device. </a:t>
            </a:r>
            <a:endParaRPr lang="en-IN"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6108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solidFill>
                  <a:srgbClr val="FF0000"/>
                </a:solidFill>
              </a:rPr>
              <a:t>Repeater</a:t>
            </a:r>
            <a:endParaRPr lang="en-IN" sz="3600" b="1" dirty="0">
              <a:solidFill>
                <a:srgbClr val="FF0000"/>
              </a:solidFill>
            </a:endParaRP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782" b="17695"/>
          <a:stretch/>
        </p:blipFill>
        <p:spPr bwMode="auto">
          <a:xfrm>
            <a:off x="323528" y="1412776"/>
            <a:ext cx="8280920"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04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778098"/>
          </a:xfrm>
        </p:spPr>
        <p:txBody>
          <a:bodyPr>
            <a:normAutofit/>
          </a:bodyPr>
          <a:lstStyle/>
          <a:p>
            <a:r>
              <a:rPr lang="en-US" sz="3600" b="1" dirty="0">
                <a:solidFill>
                  <a:srgbClr val="FF0000"/>
                </a:solidFill>
              </a:rPr>
              <a:t>Repeater</a:t>
            </a:r>
            <a:endParaRPr lang="en-IN" sz="3600" b="1" dirty="0">
              <a:solidFill>
                <a:srgbClr val="FF0000"/>
              </a:solidFill>
            </a:endParaRPr>
          </a:p>
        </p:txBody>
      </p:sp>
      <p:sp>
        <p:nvSpPr>
          <p:cNvPr id="3" name="Content Placeholder 2"/>
          <p:cNvSpPr>
            <a:spLocks noGrp="1"/>
          </p:cNvSpPr>
          <p:nvPr>
            <p:ph idx="1"/>
          </p:nvPr>
        </p:nvSpPr>
        <p:spPr>
          <a:xfrm>
            <a:off x="251520" y="1052736"/>
            <a:ext cx="8640960" cy="4857403"/>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Repeaters are used for several different reasons:</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extend the network by increasing the distance between nodes (the devices connected together).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increase overall performance by reducing latencies through shorter transmission distances.</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overcome physical limitations caused by interference or other problems within the medium itself.</a:t>
            </a:r>
          </a:p>
          <a:p>
            <a:pPr algn="just"/>
            <a:endParaRPr lang="en-IN" dirty="0"/>
          </a:p>
        </p:txBody>
      </p:sp>
    </p:spTree>
    <p:extLst>
      <p:ext uri="{BB962C8B-B14F-4D97-AF65-F5344CB8AC3E}">
        <p14:creationId xmlns:p14="http://schemas.microsoft.com/office/powerpoint/2010/main" val="2459441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850106"/>
          </a:xfrm>
        </p:spPr>
        <p:txBody>
          <a:bodyPr>
            <a:normAutofit/>
          </a:bodyPr>
          <a:lstStyle/>
          <a:p>
            <a:r>
              <a:rPr lang="en-US" sz="3600" b="1" dirty="0">
                <a:solidFill>
                  <a:srgbClr val="FF0000"/>
                </a:solidFill>
              </a:rPr>
              <a:t>Hub</a:t>
            </a:r>
            <a:endParaRPr lang="en-IN" sz="3600" b="1" dirty="0">
              <a:solidFill>
                <a:srgbClr val="FF0000"/>
              </a:solidFill>
            </a:endParaRPr>
          </a:p>
        </p:txBody>
      </p:sp>
      <p:sp>
        <p:nvSpPr>
          <p:cNvPr id="3" name="Content Placeholder 2"/>
          <p:cNvSpPr>
            <a:spLocks noGrp="1"/>
          </p:cNvSpPr>
          <p:nvPr>
            <p:ph idx="1"/>
          </p:nvPr>
        </p:nvSpPr>
        <p:spPr>
          <a:xfrm>
            <a:off x="467544" y="692696"/>
            <a:ext cx="8229600" cy="5904656"/>
          </a:xfrm>
        </p:spPr>
        <p:txBody>
          <a:bodyPr>
            <a:normAutofit lnSpcReduction="10000"/>
          </a:bodyPr>
          <a:lstStyle/>
          <a:p>
            <a:pPr algn="just"/>
            <a:r>
              <a:rPr lang="en-US" sz="3000" dirty="0">
                <a:latin typeface="Times New Roman" panose="02020603050405020304" pitchFamily="18" charset="0"/>
                <a:cs typeface="Times New Roman" panose="02020603050405020304" pitchFamily="18" charset="0"/>
              </a:rPr>
              <a:t>A hub is basically a </a:t>
            </a:r>
            <a:r>
              <a:rPr lang="en-US" sz="3000" dirty="0">
                <a:solidFill>
                  <a:srgbClr val="FF0000"/>
                </a:solidFill>
                <a:latin typeface="Times New Roman" panose="02020603050405020304" pitchFamily="18" charset="0"/>
                <a:cs typeface="Times New Roman" panose="02020603050405020304" pitchFamily="18" charset="0"/>
              </a:rPr>
              <a:t>multiport repeater. </a:t>
            </a:r>
          </a:p>
          <a:p>
            <a:pPr algn="just"/>
            <a:endParaRPr lang="en-US"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A hub connects multiple wires coming from different branches, for example, the connector in star topology which connects different stations.</a:t>
            </a:r>
          </a:p>
          <a:p>
            <a:pPr marL="0" indent="0" algn="just">
              <a:buNone/>
            </a:pPr>
            <a:r>
              <a:rPr lang="en-US" sz="3000" dirty="0">
                <a:latin typeface="Times New Roman" panose="02020603050405020304" pitchFamily="18" charset="0"/>
                <a:cs typeface="Times New Roman" panose="02020603050405020304" pitchFamily="18" charset="0"/>
              </a:rPr>
              <a:t> </a:t>
            </a:r>
          </a:p>
          <a:p>
            <a:pPr algn="just"/>
            <a:r>
              <a:rPr lang="en-US" sz="3000" dirty="0">
                <a:solidFill>
                  <a:srgbClr val="FF0000"/>
                </a:solidFill>
                <a:latin typeface="Times New Roman" panose="02020603050405020304" pitchFamily="18" charset="0"/>
                <a:cs typeface="Times New Roman" panose="02020603050405020304" pitchFamily="18" charset="0"/>
              </a:rPr>
              <a:t>Hubs cannot filter data</a:t>
            </a:r>
            <a:r>
              <a:rPr lang="en-US" sz="3000" dirty="0">
                <a:latin typeface="Times New Roman" panose="02020603050405020304" pitchFamily="18" charset="0"/>
                <a:cs typeface="Times New Roman" panose="02020603050405020304" pitchFamily="18" charset="0"/>
              </a:rPr>
              <a:t>, so data packets are sent to all connected devices.  </a:t>
            </a:r>
          </a:p>
          <a:p>
            <a:pPr algn="just"/>
            <a:endParaRPr lang="en-US"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Also, they </a:t>
            </a:r>
            <a:r>
              <a:rPr lang="en-US" sz="3000" dirty="0">
                <a:solidFill>
                  <a:srgbClr val="FF0000"/>
                </a:solidFill>
                <a:latin typeface="Times New Roman" panose="02020603050405020304" pitchFamily="18" charset="0"/>
                <a:cs typeface="Times New Roman" panose="02020603050405020304" pitchFamily="18" charset="0"/>
              </a:rPr>
              <a:t>do not have the intelligence </a:t>
            </a:r>
            <a:r>
              <a:rPr lang="en-US" sz="3000" dirty="0">
                <a:latin typeface="Times New Roman" panose="02020603050405020304" pitchFamily="18" charset="0"/>
                <a:cs typeface="Times New Roman" panose="02020603050405020304" pitchFamily="18" charset="0"/>
              </a:rPr>
              <a:t>to find out the best path for data packets which leads to inefficiencies and wastage. </a:t>
            </a:r>
          </a:p>
          <a:p>
            <a:endParaRPr lang="en-US" dirty="0"/>
          </a:p>
          <a:p>
            <a:endParaRPr lang="en-IN" dirty="0"/>
          </a:p>
        </p:txBody>
      </p:sp>
    </p:spTree>
    <p:extLst>
      <p:ext uri="{BB962C8B-B14F-4D97-AF65-F5344CB8AC3E}">
        <p14:creationId xmlns:p14="http://schemas.microsoft.com/office/powerpoint/2010/main" val="3151074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b="1" dirty="0">
                <a:solidFill>
                  <a:srgbClr val="FF0000"/>
                </a:solidFill>
              </a:rPr>
              <a:t>Hub</a:t>
            </a:r>
            <a:endParaRPr lang="en-IN" b="1" dirty="0">
              <a:solidFill>
                <a:srgbClr val="FF0000"/>
              </a:solidFill>
            </a:endParaRPr>
          </a:p>
        </p:txBody>
      </p:sp>
      <p:sp>
        <p:nvSpPr>
          <p:cNvPr id="3" name="Content Placeholder 2"/>
          <p:cNvSpPr>
            <a:spLocks noGrp="1"/>
          </p:cNvSpPr>
          <p:nvPr>
            <p:ph idx="1"/>
          </p:nvPr>
        </p:nvSpPr>
        <p:spPr>
          <a:xfrm>
            <a:off x="467544" y="908720"/>
            <a:ext cx="8229600" cy="5616624"/>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Types of Network HUB</a:t>
            </a:r>
          </a:p>
          <a:p>
            <a:pPr marL="0" indent="0">
              <a:buNone/>
            </a:pPr>
            <a:endParaRPr lang="en-US" sz="20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Passive Hub</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Active Hub</a:t>
            </a:r>
          </a:p>
          <a:p>
            <a:pPr marL="514350" indent="-514350">
              <a:buFont typeface="+mj-lt"/>
              <a:buAutoNum type="arabicPeriod"/>
            </a:pPr>
            <a:r>
              <a:rPr lang="en-US" sz="2000" dirty="0">
                <a:latin typeface="Times New Roman" panose="02020603050405020304" pitchFamily="18" charset="0"/>
                <a:cs typeface="Times New Roman" panose="02020603050405020304" pitchFamily="18" charset="0"/>
              </a:rPr>
              <a:t>Intelligent Hub</a:t>
            </a:r>
          </a:p>
          <a:p>
            <a:pPr marL="0" indent="0">
              <a:buNone/>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Passive Hub:</a:t>
            </a:r>
            <a:r>
              <a:rPr lang="en-US" sz="2000" dirty="0">
                <a:latin typeface="Times New Roman" panose="02020603050405020304" pitchFamily="18" charset="0"/>
                <a:cs typeface="Times New Roman" panose="02020603050405020304" pitchFamily="18" charset="0"/>
              </a:rPr>
              <a:t> Passive Hub does not require power as they do not regenerate the received signal before forwarding.</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Active Hub:</a:t>
            </a:r>
            <a:r>
              <a:rPr lang="en-US" sz="2000" dirty="0">
                <a:latin typeface="Times New Roman" panose="02020603050405020304" pitchFamily="18" charset="0"/>
                <a:cs typeface="Times New Roman" panose="02020603050405020304" pitchFamily="18" charset="0"/>
              </a:rPr>
              <a:t> Regenerate the received signal before forwarding it to all the ports. So, the active hub needs a power supply. The small workgroup hubs normally use an external power adapter, but on larger units, the power supply is built in.</a:t>
            </a:r>
          </a:p>
          <a:p>
            <a:endParaRPr lang="en-IN" sz="2000" dirty="0"/>
          </a:p>
        </p:txBody>
      </p:sp>
    </p:spTree>
    <p:extLst>
      <p:ext uri="{BB962C8B-B14F-4D97-AF65-F5344CB8AC3E}">
        <p14:creationId xmlns:p14="http://schemas.microsoft.com/office/powerpoint/2010/main" val="4137912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Arial" pitchFamily="34" charset="0"/>
                <a:cs typeface="Arial" pitchFamily="34" charset="0"/>
              </a:rPr>
              <a:t>Simultaneous Access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computer network allows few users to create programs and data at the equivalent time. An example is a company’s quarterly sales document, which several managers need to view and update. We can store the information on a network server, which is a central computer with a huge storage device and other resources that all users can share.</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If the server stores files for users to access, it is generally known as a file server. We can save an individual copy of a data file on the server, accessible to each employee in the organizations, as display in the figure. Moreover, if one user changes the file, other users will see the difference when using it.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Arial" pitchFamily="34" charset="0"/>
                <a:cs typeface="Arial" pitchFamily="34" charset="0"/>
              </a:rPr>
              <a:t>  </a:t>
            </a:r>
            <a:r>
              <a:rPr kumimoji="0" lang="en-US" sz="22000" b="0" i="0" u="none" strike="noStrike" cap="none" normalizeH="0" baseline="0">
                <a:ln>
                  <a:noFill/>
                </a:ln>
                <a:solidFill>
                  <a:srgbClr val="000000"/>
                </a:solidFill>
                <a:effectLst/>
                <a:latin typeface="Arial" pitchFamily="34" charset="0"/>
                <a:cs typeface="Arial" pitchFamily="34" charset="0"/>
              </a:rPr>
              <a:t> </a:t>
            </a:r>
            <a:r>
              <a:rPr kumimoji="0" lang="en-US" sz="1200" b="0" i="0" u="none" strike="noStrike" cap="none" normalizeH="0" baseline="0">
                <a:ln>
                  <a:noFill/>
                </a:ln>
                <a:solidFill>
                  <a:srgbClr val="000000"/>
                </a:solidFill>
                <a:effectLst/>
                <a:latin typeface="Arial" pitchFamily="34" charset="0"/>
                <a:cs typeface="Arial" pitchFamily="34" charset="0"/>
              </a:rPr>
              <a:t>                                                                                                                                                          </a:t>
            </a:r>
          </a:p>
        </p:txBody>
      </p:sp>
      <p:pic>
        <p:nvPicPr>
          <p:cNvPr id="19458" name="Picture 2" descr="https://www.tutorialspoint.com/assets/questions/media/51871/simultaneous_access.jpg"/>
          <p:cNvPicPr>
            <a:picLocks noChangeAspect="1" noChangeArrowheads="1"/>
          </p:cNvPicPr>
          <p:nvPr/>
        </p:nvPicPr>
        <p:blipFill>
          <a:blip r:embed="rId2"/>
          <a:srcRect/>
          <a:stretch>
            <a:fillRect/>
          </a:stretch>
        </p:blipFill>
        <p:spPr bwMode="auto">
          <a:xfrm>
            <a:off x="914400" y="762000"/>
            <a:ext cx="6667500" cy="4724401"/>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solidFill>
                  <a:srgbClr val="FF0000"/>
                </a:solidFill>
              </a:rPr>
              <a:t>Hub</a:t>
            </a:r>
            <a:endParaRPr lang="en-IN" sz="3600" b="1" dirty="0">
              <a:solidFill>
                <a:srgbClr val="FF0000"/>
              </a:solidFill>
            </a:endParaRPr>
          </a:p>
        </p:txBody>
      </p:sp>
      <p:sp>
        <p:nvSpPr>
          <p:cNvPr id="3" name="Content Placeholder 2"/>
          <p:cNvSpPr>
            <a:spLocks noGrp="1"/>
          </p:cNvSpPr>
          <p:nvPr>
            <p:ph idx="1"/>
          </p:nvPr>
        </p:nvSpPr>
        <p:spPr>
          <a:xfrm>
            <a:off x="457200" y="1052736"/>
            <a:ext cx="8229600" cy="5073427"/>
          </a:xfrm>
        </p:spPr>
        <p:txBody>
          <a:bodyPr>
            <a:normAutofit/>
          </a:bodyPr>
          <a:lstStyle/>
          <a:p>
            <a:pPr algn="just"/>
            <a:r>
              <a:rPr lang="en-US" sz="2400" b="1" dirty="0">
                <a:latin typeface="Times New Roman" panose="02020603050405020304" pitchFamily="18" charset="0"/>
                <a:cs typeface="Times New Roman" panose="02020603050405020304" pitchFamily="18" charset="0"/>
              </a:rPr>
              <a:t>Intelligent Hub:</a:t>
            </a:r>
            <a:r>
              <a:rPr lang="en-US" sz="2400" dirty="0">
                <a:latin typeface="Times New Roman" panose="02020603050405020304" pitchFamily="18" charset="0"/>
                <a:cs typeface="Times New Roman" panose="02020603050405020304" pitchFamily="18" charset="0"/>
              </a:rPr>
              <a:t> Provides additional features to the active hub. Also known as a manageable hub, as each port on the hub can be configured by the network operator according to the network requirement. All the ports of the hub can be configured, monitored, enable or disable.</a:t>
            </a:r>
          </a:p>
          <a:p>
            <a:pPr algn="just"/>
            <a:endParaRPr lang="en-US" sz="2400" dirty="0"/>
          </a:p>
          <a:p>
            <a:pPr algn="just"/>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140968"/>
            <a:ext cx="7344816"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158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024"/>
            <a:ext cx="8229600" cy="1143000"/>
          </a:xfrm>
        </p:spPr>
        <p:txBody>
          <a:bodyPr>
            <a:normAutofit/>
          </a:bodyPr>
          <a:lstStyle/>
          <a:p>
            <a:r>
              <a:rPr lang="en-US" sz="3600" b="1" dirty="0">
                <a:solidFill>
                  <a:srgbClr val="FF0000"/>
                </a:solidFill>
              </a:rPr>
              <a:t>Bridge</a:t>
            </a:r>
            <a:endParaRPr lang="en-IN" sz="3600" b="1" dirty="0">
              <a:solidFill>
                <a:srgbClr val="FF0000"/>
              </a:solidFill>
            </a:endParaRPr>
          </a:p>
        </p:txBody>
      </p:sp>
      <p:sp>
        <p:nvSpPr>
          <p:cNvPr id="3" name="Content Placeholder 2"/>
          <p:cNvSpPr>
            <a:spLocks noGrp="1"/>
          </p:cNvSpPr>
          <p:nvPr>
            <p:ph idx="1"/>
          </p:nvPr>
        </p:nvSpPr>
        <p:spPr>
          <a:xfrm>
            <a:off x="457200" y="980728"/>
            <a:ext cx="8229600" cy="5145435"/>
          </a:xfrm>
        </p:spPr>
        <p:txBody>
          <a:bodyPr>
            <a:normAutofit/>
          </a:bodyPr>
          <a:lstStyle/>
          <a:p>
            <a:pPr algn="just"/>
            <a:r>
              <a:rPr lang="en-US" sz="2400" dirty="0">
                <a:latin typeface="Times New Roman" panose="02020603050405020304" pitchFamily="18" charset="0"/>
                <a:cs typeface="Times New Roman" panose="02020603050405020304" pitchFamily="18" charset="0"/>
              </a:rPr>
              <a:t>A bridge operates at the </a:t>
            </a:r>
            <a:r>
              <a:rPr lang="en-US" sz="2400" dirty="0">
                <a:solidFill>
                  <a:srgbClr val="FF0000"/>
                </a:solidFill>
                <a:latin typeface="Times New Roman" panose="02020603050405020304" pitchFamily="18" charset="0"/>
                <a:cs typeface="Times New Roman" panose="02020603050405020304" pitchFamily="18" charset="0"/>
              </a:rPr>
              <a:t>data link layer.</a:t>
            </a:r>
          </a:p>
          <a:p>
            <a:pPr algn="just"/>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 bridge is a repeater, with add on the functionality of </a:t>
            </a:r>
            <a:r>
              <a:rPr lang="en-US" sz="2400" dirty="0">
                <a:solidFill>
                  <a:srgbClr val="FF0000"/>
                </a:solidFill>
                <a:latin typeface="Times New Roman" panose="02020603050405020304" pitchFamily="18" charset="0"/>
                <a:cs typeface="Times New Roman" panose="02020603050405020304" pitchFamily="18" charset="0"/>
              </a:rPr>
              <a:t>filtering content </a:t>
            </a:r>
            <a:r>
              <a:rPr lang="en-US" sz="2400" dirty="0">
                <a:latin typeface="Times New Roman" panose="02020603050405020304" pitchFamily="18" charset="0"/>
                <a:cs typeface="Times New Roman" panose="02020603050405020304" pitchFamily="18" charset="0"/>
              </a:rPr>
              <a:t>by reading the MAC addresses of source and destination.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It is also used for interconnecting two LANs working on the same protocol.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has a single input and single output port, thus making it a 2 port device.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0921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sz="3600" b="1" dirty="0">
                <a:solidFill>
                  <a:srgbClr val="FF0000"/>
                </a:solidFill>
              </a:rPr>
              <a:t>Bridge</a:t>
            </a:r>
            <a:endParaRPr lang="en-IN" sz="3600" b="1" dirty="0">
              <a:solidFill>
                <a:srgbClr val="FF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355" y="1124744"/>
            <a:ext cx="6600825"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3509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600" b="1" dirty="0">
                <a:solidFill>
                  <a:srgbClr val="FF0000"/>
                </a:solidFill>
              </a:rPr>
              <a:t>Bridge</a:t>
            </a:r>
            <a:endParaRPr lang="en-IN" sz="3600" b="1" dirty="0">
              <a:solidFill>
                <a:srgbClr val="FF0000"/>
              </a:solidFill>
            </a:endParaRPr>
          </a:p>
        </p:txBody>
      </p:sp>
      <p:sp>
        <p:nvSpPr>
          <p:cNvPr id="3" name="Content Placeholder 2"/>
          <p:cNvSpPr>
            <a:spLocks noGrp="1"/>
          </p:cNvSpPr>
          <p:nvPr>
            <p:ph idx="1"/>
          </p:nvPr>
        </p:nvSpPr>
        <p:spPr>
          <a:xfrm>
            <a:off x="323528" y="980728"/>
            <a:ext cx="8373616" cy="5472608"/>
          </a:xfrm>
        </p:spPr>
        <p:txBody>
          <a:bodyPr>
            <a:normAutofit fontScale="77500" lnSpcReduction="20000"/>
          </a:bodyPr>
          <a:lstStyle/>
          <a:p>
            <a:pPr marL="0" indent="0" algn="just">
              <a:buNone/>
            </a:pPr>
            <a:r>
              <a:rPr lang="en-US" sz="2600" dirty="0">
                <a:latin typeface="Times New Roman" panose="02020603050405020304" pitchFamily="18" charset="0"/>
                <a:cs typeface="Times New Roman" panose="02020603050405020304" pitchFamily="18" charset="0"/>
              </a:rPr>
              <a:t>A bridge performs in the following aspect</a:t>
            </a:r>
          </a:p>
          <a:p>
            <a:pPr algn="just"/>
            <a:r>
              <a:rPr lang="en-US" sz="2600" dirty="0">
                <a:latin typeface="Times New Roman" panose="02020603050405020304" pitchFamily="18" charset="0"/>
                <a:cs typeface="Times New Roman" panose="02020603050405020304" pitchFamily="18" charset="0"/>
              </a:rPr>
              <a:t>A bridge </a:t>
            </a:r>
            <a:r>
              <a:rPr lang="en-US" sz="2600" dirty="0">
                <a:solidFill>
                  <a:srgbClr val="FF0000"/>
                </a:solidFill>
                <a:latin typeface="Times New Roman" panose="02020603050405020304" pitchFamily="18" charset="0"/>
                <a:cs typeface="Times New Roman" panose="02020603050405020304" pitchFamily="18" charset="0"/>
              </a:rPr>
              <a:t>receives all the packets</a:t>
            </a:r>
            <a:r>
              <a:rPr lang="en-US" sz="2600" dirty="0">
                <a:latin typeface="Times New Roman" panose="02020603050405020304" pitchFamily="18" charset="0"/>
                <a:cs typeface="Times New Roman" panose="02020603050405020304" pitchFamily="18" charset="0"/>
              </a:rPr>
              <a:t> or frame from both LAN (segment) A and B.</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A bridge </a:t>
            </a:r>
            <a:r>
              <a:rPr lang="en-US" sz="2600" dirty="0">
                <a:solidFill>
                  <a:srgbClr val="FF0000"/>
                </a:solidFill>
                <a:latin typeface="Times New Roman" panose="02020603050405020304" pitchFamily="18" charset="0"/>
                <a:cs typeface="Times New Roman" panose="02020603050405020304" pitchFamily="18" charset="0"/>
              </a:rPr>
              <a:t>builds a table of addresses </a:t>
            </a:r>
            <a:r>
              <a:rPr lang="en-US" sz="2600" dirty="0">
                <a:latin typeface="Times New Roman" panose="02020603050405020304" pitchFamily="18" charset="0"/>
                <a:cs typeface="Times New Roman" panose="02020603050405020304" pitchFamily="18" charset="0"/>
              </a:rPr>
              <a:t>from which it can identify that the packets are sent from which LAN (or segment) to which LAN.</a:t>
            </a:r>
          </a:p>
          <a:p>
            <a:pPr marL="0" indent="0" algn="just">
              <a:buNone/>
            </a:pPr>
            <a:endParaRPr lang="en-US" sz="2600" dirty="0">
              <a:latin typeface="Times New Roman" panose="02020603050405020304" pitchFamily="18" charset="0"/>
              <a:cs typeface="Times New Roman" panose="02020603050405020304" pitchFamily="18" charset="0"/>
            </a:endParaRPr>
          </a:p>
          <a:p>
            <a:pPr algn="just"/>
            <a:r>
              <a:rPr lang="en-US" sz="2900" dirty="0">
                <a:latin typeface="Times New Roman" panose="02020603050405020304" pitchFamily="18" charset="0"/>
                <a:cs typeface="Times New Roman" panose="02020603050405020304" pitchFamily="18" charset="0"/>
              </a:rPr>
              <a:t>Since they operate at data link layer, they transmit data as data frames. On receiving a data frame, the bridge consults a database to decide whether to pass, transmit or discard the frame.</a:t>
            </a:r>
          </a:p>
          <a:p>
            <a:pPr algn="just"/>
            <a:endParaRPr lang="en-US" sz="2900" dirty="0">
              <a:latin typeface="Times New Roman" panose="02020603050405020304" pitchFamily="18" charset="0"/>
              <a:cs typeface="Times New Roman" panose="02020603050405020304" pitchFamily="18" charset="0"/>
            </a:endParaRPr>
          </a:p>
          <a:p>
            <a:pPr algn="just"/>
            <a:r>
              <a:rPr lang="en-US" sz="2900" dirty="0">
                <a:latin typeface="Times New Roman" panose="02020603050405020304" pitchFamily="18" charset="0"/>
                <a:cs typeface="Times New Roman" panose="02020603050405020304" pitchFamily="18" charset="0"/>
              </a:rPr>
              <a:t>If the frame has a destination MAC (media access control) address in the same network, the bridge passes the frame to that node and then discards it.</a:t>
            </a:r>
          </a:p>
          <a:p>
            <a:pPr algn="just"/>
            <a:endParaRPr lang="en-US" sz="2900" dirty="0">
              <a:latin typeface="Times New Roman" panose="02020603050405020304" pitchFamily="18" charset="0"/>
              <a:cs typeface="Times New Roman" panose="02020603050405020304" pitchFamily="18" charset="0"/>
            </a:endParaRPr>
          </a:p>
          <a:p>
            <a:pPr algn="just"/>
            <a:r>
              <a:rPr lang="en-US" sz="2900" dirty="0">
                <a:latin typeface="Times New Roman" panose="02020603050405020304" pitchFamily="18" charset="0"/>
                <a:cs typeface="Times New Roman" panose="02020603050405020304" pitchFamily="18" charset="0"/>
              </a:rPr>
              <a:t>If the frame has a destination MAC address in a connected network, it will forward the frame to it.</a:t>
            </a:r>
          </a:p>
          <a:p>
            <a:pPr algn="just"/>
            <a:endParaRPr lang="en-IN" sz="2900" dirty="0"/>
          </a:p>
        </p:txBody>
      </p:sp>
    </p:spTree>
    <p:extLst>
      <p:ext uri="{BB962C8B-B14F-4D97-AF65-F5344CB8AC3E}">
        <p14:creationId xmlns:p14="http://schemas.microsoft.com/office/powerpoint/2010/main" val="593153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1856"/>
            <a:ext cx="8229600" cy="634082"/>
          </a:xfrm>
        </p:spPr>
        <p:txBody>
          <a:bodyPr>
            <a:noAutofit/>
          </a:bodyPr>
          <a:lstStyle/>
          <a:p>
            <a:r>
              <a:rPr lang="en-US" sz="3600" b="1" dirty="0">
                <a:solidFill>
                  <a:srgbClr val="FF0000"/>
                </a:solidFill>
              </a:rPr>
              <a:t>Bridge</a:t>
            </a:r>
            <a:endParaRPr lang="en-IN" sz="36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692696"/>
            <a:ext cx="535305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1560" y="2887682"/>
            <a:ext cx="8064896" cy="3293209"/>
          </a:xfrm>
          <a:prstGeom prst="rect">
            <a:avLst/>
          </a:prstGeom>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Transparent Bridges</a:t>
            </a:r>
          </a:p>
          <a:p>
            <a:pPr algn="just"/>
            <a:r>
              <a:rPr lang="en-US" sz="1600" dirty="0">
                <a:latin typeface="Times New Roman" panose="02020603050405020304" pitchFamily="18" charset="0"/>
                <a:cs typeface="Times New Roman" panose="02020603050405020304" pitchFamily="18" charset="0"/>
              </a:rPr>
              <a:t>Transparent bridge </a:t>
            </a:r>
            <a:r>
              <a:rPr lang="en-US" sz="1600" dirty="0">
                <a:solidFill>
                  <a:srgbClr val="FF0000"/>
                </a:solidFill>
                <a:latin typeface="Times New Roman" panose="02020603050405020304" pitchFamily="18" charset="0"/>
                <a:cs typeface="Times New Roman" panose="02020603050405020304" pitchFamily="18" charset="0"/>
              </a:rPr>
              <a:t>automatically maintains a routing table </a:t>
            </a:r>
            <a:r>
              <a:rPr lang="en-US" sz="1600" dirty="0">
                <a:latin typeface="Times New Roman" panose="02020603050405020304" pitchFamily="18" charset="0"/>
                <a:cs typeface="Times New Roman" panose="02020603050405020304" pitchFamily="18" charset="0"/>
              </a:rPr>
              <a:t>and update table in response to maintain changing topology. Transparent bridge mechanism consists of three mechanisms: </a:t>
            </a:r>
          </a:p>
          <a:p>
            <a:pPr marL="342900" indent="-342900" algn="just">
              <a:buAutoNum type="arabicPeriod"/>
            </a:pPr>
            <a:r>
              <a:rPr lang="en-US" sz="1600" b="1" dirty="0">
                <a:latin typeface="Times New Roman" panose="02020603050405020304" pitchFamily="18" charset="0"/>
                <a:cs typeface="Times New Roman" panose="02020603050405020304" pitchFamily="18" charset="0"/>
              </a:rPr>
              <a:t>Frame forwarding</a:t>
            </a:r>
          </a:p>
          <a:p>
            <a:pPr algn="just"/>
            <a:r>
              <a:rPr lang="en-US" sz="1600" b="1" dirty="0">
                <a:latin typeface="Times New Roman" panose="02020603050405020304" pitchFamily="18" charset="0"/>
                <a:cs typeface="Times New Roman" panose="02020603050405020304" pitchFamily="18" charset="0"/>
              </a:rPr>
              <a:t>2.    Address Learning</a:t>
            </a:r>
          </a:p>
          <a:p>
            <a:pPr marL="342900" indent="-342900" algn="just">
              <a:buAutoNum type="arabicPeriod" startAt="3"/>
            </a:pPr>
            <a:r>
              <a:rPr lang="en-US" sz="1600" b="1" dirty="0">
                <a:latin typeface="Times New Roman" panose="02020603050405020304" pitchFamily="18" charset="0"/>
                <a:cs typeface="Times New Roman" panose="02020603050405020304" pitchFamily="18" charset="0"/>
              </a:rPr>
              <a:t>Loop Resolution </a:t>
            </a:r>
          </a:p>
          <a:p>
            <a:pPr algn="just"/>
            <a:r>
              <a:rPr lang="en-US" sz="1600" dirty="0">
                <a:latin typeface="Times New Roman" panose="02020603050405020304" pitchFamily="18" charset="0"/>
                <a:cs typeface="Times New Roman" panose="02020603050405020304" pitchFamily="18" charset="0"/>
              </a:rPr>
              <a:t>Transparent bridge is easy to use, install the bridge and no software changes are needed in hosts. In all the cases, transparent bridge flooded the broadcast and multicast frames. </a:t>
            </a:r>
          </a:p>
          <a:p>
            <a:pPr algn="just"/>
            <a:r>
              <a:rPr lang="en-US" sz="1600" b="1" dirty="0">
                <a:latin typeface="Times New Roman" panose="02020603050405020304" pitchFamily="18" charset="0"/>
                <a:cs typeface="Times New Roman" panose="02020603050405020304" pitchFamily="18" charset="0"/>
              </a:rPr>
              <a:t>Source Routing Bridge</a:t>
            </a:r>
          </a:p>
          <a:p>
            <a:pPr algn="just"/>
            <a:r>
              <a:rPr lang="en-US" sz="1600" dirty="0">
                <a:latin typeface="Times New Roman" panose="02020603050405020304" pitchFamily="18" charset="0"/>
                <a:cs typeface="Times New Roman" panose="02020603050405020304" pitchFamily="18" charset="0"/>
              </a:rPr>
              <a:t>Source routing bridge </a:t>
            </a:r>
            <a:r>
              <a:rPr lang="en-US" sz="1600" dirty="0">
                <a:solidFill>
                  <a:srgbClr val="FF0000"/>
                </a:solidFill>
                <a:latin typeface="Times New Roman" panose="02020603050405020304" pitchFamily="18" charset="0"/>
                <a:cs typeface="Times New Roman" panose="02020603050405020304" pitchFamily="18" charset="0"/>
              </a:rPr>
              <a:t>decides the route between two hosts. </a:t>
            </a:r>
            <a:r>
              <a:rPr lang="en-US" sz="1600" dirty="0">
                <a:latin typeface="Times New Roman" panose="02020603050405020304" pitchFamily="18" charset="0"/>
                <a:cs typeface="Times New Roman" panose="02020603050405020304" pitchFamily="18" charset="0"/>
              </a:rPr>
              <a:t>Source routing bridge uses the MAC destination address of a frame to direct it by the source routing algorithm. In source routing, the route over which the frame is to send is Known to every station on the extended LAN. The routing information is stored in the frames. </a:t>
            </a:r>
          </a:p>
        </p:txBody>
      </p:sp>
    </p:spTree>
    <p:extLst>
      <p:ext uri="{BB962C8B-B14F-4D97-AF65-F5344CB8AC3E}">
        <p14:creationId xmlns:p14="http://schemas.microsoft.com/office/powerpoint/2010/main" val="37857932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8058"/>
          </a:xfrm>
        </p:spPr>
        <p:txBody>
          <a:bodyPr>
            <a:noAutofit/>
          </a:bodyPr>
          <a:lstStyle/>
          <a:p>
            <a:r>
              <a:rPr lang="en-US" sz="3600" b="1" dirty="0">
                <a:solidFill>
                  <a:srgbClr val="FF0000"/>
                </a:solidFill>
              </a:rPr>
              <a:t>Bridge</a:t>
            </a:r>
            <a:endParaRPr lang="en-IN" sz="3600" dirty="0">
              <a:solidFill>
                <a:srgbClr val="FF0000"/>
              </a:solidFill>
            </a:endParaRPr>
          </a:p>
        </p:txBody>
      </p:sp>
      <p:sp>
        <p:nvSpPr>
          <p:cNvPr id="3" name="Content Placeholder 2"/>
          <p:cNvSpPr>
            <a:spLocks noGrp="1"/>
          </p:cNvSpPr>
          <p:nvPr>
            <p:ph idx="1"/>
          </p:nvPr>
        </p:nvSpPr>
        <p:spPr>
          <a:xfrm>
            <a:off x="457200" y="1124744"/>
            <a:ext cx="8229600" cy="5001419"/>
          </a:xfrm>
        </p:spPr>
        <p:txBody>
          <a:bodyPr>
            <a:normAutofit lnSpcReduction="10000"/>
          </a:bodyPr>
          <a:lstStyle/>
          <a:p>
            <a:pPr marL="0" indent="0" algn="just">
              <a:buNone/>
            </a:pPr>
            <a:r>
              <a:rPr lang="en-US" sz="2800" b="1" dirty="0">
                <a:latin typeface="Times New Roman" panose="02020603050405020304" pitchFamily="18" charset="0"/>
                <a:cs typeface="Times New Roman" panose="02020603050405020304" pitchFamily="18" charset="0"/>
              </a:rPr>
              <a:t>Uses of Bridges</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Bridges are used to divide large busy networks into multiple smaller and interconnected networks to improve performance.</a:t>
            </a:r>
          </a:p>
          <a:p>
            <a:pPr marL="0" indent="0" algn="just">
              <a:buNone/>
            </a:pP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Bridges also can increase the physical size of a network.</a:t>
            </a:r>
          </a:p>
          <a:p>
            <a:pPr marL="0" indent="0" algn="just">
              <a:buNone/>
            </a:pP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Bridges are also used to connect a LAN segment through a synchronous modem relation to another LAN segment at a remote area.</a:t>
            </a:r>
          </a:p>
          <a:p>
            <a:endParaRPr lang="en-IN" dirty="0"/>
          </a:p>
        </p:txBody>
      </p:sp>
    </p:spTree>
    <p:extLst>
      <p:ext uri="{BB962C8B-B14F-4D97-AF65-F5344CB8AC3E}">
        <p14:creationId xmlns:p14="http://schemas.microsoft.com/office/powerpoint/2010/main" val="1234589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solidFill>
                  <a:srgbClr val="FF0000"/>
                </a:solidFill>
              </a:rPr>
              <a:t>Switch</a:t>
            </a:r>
            <a:endParaRPr lang="en-IN" sz="3600" b="1" dirty="0">
              <a:solidFill>
                <a:srgbClr val="FF0000"/>
              </a:solidFill>
            </a:endParaRPr>
          </a:p>
        </p:txBody>
      </p:sp>
      <p:sp>
        <p:nvSpPr>
          <p:cNvPr id="3" name="Content Placeholder 2"/>
          <p:cNvSpPr>
            <a:spLocks noGrp="1"/>
          </p:cNvSpPr>
          <p:nvPr>
            <p:ph idx="1"/>
          </p:nvPr>
        </p:nvSpPr>
        <p:spPr>
          <a:xfrm>
            <a:off x="467544" y="1052736"/>
            <a:ext cx="8229600" cy="5688632"/>
          </a:xfrm>
        </p:spPr>
        <p:txBody>
          <a:bodyPr>
            <a:normAutofit/>
          </a:bodyPr>
          <a:lstStyle/>
          <a:p>
            <a:pPr algn="just"/>
            <a:r>
              <a:rPr lang="en-US" sz="2000" dirty="0">
                <a:latin typeface="Times New Roman" panose="02020603050405020304" pitchFamily="18" charset="0"/>
                <a:cs typeface="Times New Roman" panose="02020603050405020304" pitchFamily="18" charset="0"/>
              </a:rPr>
              <a:t>Switches are networking devices </a:t>
            </a:r>
            <a:r>
              <a:rPr lang="en-US" sz="2000" dirty="0">
                <a:solidFill>
                  <a:srgbClr val="FF0000"/>
                </a:solidFill>
                <a:latin typeface="Times New Roman" panose="02020603050405020304" pitchFamily="18" charset="0"/>
                <a:cs typeface="Times New Roman" panose="02020603050405020304" pitchFamily="18" charset="0"/>
              </a:rPr>
              <a:t>operating at layer 2 or a data link layer </a:t>
            </a:r>
            <a:r>
              <a:rPr lang="en-US" sz="2000" dirty="0">
                <a:latin typeface="Times New Roman" panose="02020603050405020304" pitchFamily="18" charset="0"/>
                <a:cs typeface="Times New Roman" panose="02020603050405020304" pitchFamily="18" charset="0"/>
              </a:rPr>
              <a:t>of the OSI model.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They connect devices in a network and use </a:t>
            </a:r>
            <a:r>
              <a:rPr lang="en-US" sz="2000" dirty="0">
                <a:solidFill>
                  <a:srgbClr val="FF0000"/>
                </a:solidFill>
                <a:latin typeface="Times New Roman" panose="02020603050405020304" pitchFamily="18" charset="0"/>
                <a:cs typeface="Times New Roman" panose="02020603050405020304" pitchFamily="18" charset="0"/>
              </a:rPr>
              <a:t>packet switching </a:t>
            </a:r>
            <a:r>
              <a:rPr lang="en-US" sz="2000" dirty="0">
                <a:latin typeface="Times New Roman" panose="02020603050405020304" pitchFamily="18" charset="0"/>
                <a:cs typeface="Times New Roman" panose="02020603050405020304" pitchFamily="18" charset="0"/>
              </a:rPr>
              <a:t>to send, receive or forward data packets or data frames over the network.</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FF0000"/>
                </a:solidFill>
                <a:latin typeface="Times New Roman" panose="02020603050405020304" pitchFamily="18" charset="0"/>
                <a:cs typeface="Times New Roman" panose="02020603050405020304" pitchFamily="18" charset="0"/>
              </a:rPr>
              <a:t>A switch has many ports</a:t>
            </a:r>
            <a:r>
              <a:rPr lang="en-US" sz="2000" dirty="0">
                <a:latin typeface="Times New Roman" panose="02020603050405020304" pitchFamily="18" charset="0"/>
                <a:cs typeface="Times New Roman" panose="02020603050405020304" pitchFamily="18" charset="0"/>
              </a:rPr>
              <a:t>, to which computers are plugged in. When a data frame arrives at any port of a network switch, it examines the destination address, performs necessary checks and sends the frame to the corresponding device(s).</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supports </a:t>
            </a:r>
            <a:r>
              <a:rPr lang="en-US" sz="2000" dirty="0">
                <a:solidFill>
                  <a:srgbClr val="FF0000"/>
                </a:solidFill>
                <a:latin typeface="Times New Roman" panose="02020603050405020304" pitchFamily="18" charset="0"/>
                <a:cs typeface="Times New Roman" panose="02020603050405020304" pitchFamily="18" charset="0"/>
              </a:rPr>
              <a:t>unicast, multicast as well as broadcast </a:t>
            </a:r>
            <a:r>
              <a:rPr lang="en-US" sz="2000" dirty="0">
                <a:latin typeface="Times New Roman" panose="02020603050405020304" pitchFamily="18" charset="0"/>
                <a:cs typeface="Times New Roman" panose="02020603050405020304" pitchFamily="18" charset="0"/>
              </a:rPr>
              <a:t>communications.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6683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600" b="1" dirty="0">
                <a:solidFill>
                  <a:srgbClr val="FF0000"/>
                </a:solidFill>
              </a:rPr>
              <a:t>Switch</a:t>
            </a:r>
            <a:endParaRPr lang="en-IN" sz="3600" b="1"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340768"/>
            <a:ext cx="6912767"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420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850106"/>
          </a:xfrm>
        </p:spPr>
        <p:txBody>
          <a:bodyPr>
            <a:normAutofit/>
          </a:bodyPr>
          <a:lstStyle/>
          <a:p>
            <a:r>
              <a:rPr lang="en-US" sz="3600" b="1" dirty="0">
                <a:solidFill>
                  <a:srgbClr val="FF0000"/>
                </a:solidFill>
              </a:rPr>
              <a:t>Router</a:t>
            </a:r>
            <a:endParaRPr lang="en-IN" sz="3600" b="1" dirty="0">
              <a:solidFill>
                <a:srgbClr val="FF0000"/>
              </a:solidFill>
            </a:endParaRPr>
          </a:p>
        </p:txBody>
      </p:sp>
      <p:sp>
        <p:nvSpPr>
          <p:cNvPr id="3" name="Content Placeholder 2"/>
          <p:cNvSpPr>
            <a:spLocks noGrp="1"/>
          </p:cNvSpPr>
          <p:nvPr>
            <p:ph idx="1"/>
          </p:nvPr>
        </p:nvSpPr>
        <p:spPr>
          <a:xfrm>
            <a:off x="457200" y="980728"/>
            <a:ext cx="8229600" cy="5145435"/>
          </a:xfrm>
        </p:spPr>
        <p:txBody>
          <a:bodyPr>
            <a:normAutofit fontScale="92500"/>
          </a:bodyPr>
          <a:lstStyle/>
          <a:p>
            <a:pPr algn="just"/>
            <a:r>
              <a:rPr lang="en-US" sz="2800" dirty="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Router</a:t>
            </a:r>
            <a:r>
              <a:rPr lang="en-US" sz="2800" dirty="0">
                <a:latin typeface="Times New Roman" panose="02020603050405020304" pitchFamily="18" charset="0"/>
                <a:cs typeface="Times New Roman" panose="02020603050405020304" pitchFamily="18" charset="0"/>
              </a:rPr>
              <a:t> is a networking device that </a:t>
            </a:r>
            <a:r>
              <a:rPr lang="en-US" sz="2800" dirty="0">
                <a:solidFill>
                  <a:srgbClr val="FF0000"/>
                </a:solidFill>
                <a:latin typeface="Times New Roman" panose="02020603050405020304" pitchFamily="18" charset="0"/>
                <a:cs typeface="Times New Roman" panose="02020603050405020304" pitchFamily="18" charset="0"/>
              </a:rPr>
              <a:t>forwards data packets </a:t>
            </a:r>
            <a:r>
              <a:rPr lang="en-US" sz="2800" dirty="0">
                <a:latin typeface="Times New Roman" panose="02020603050405020304" pitchFamily="18" charset="0"/>
                <a:cs typeface="Times New Roman" panose="02020603050405020304" pitchFamily="18" charset="0"/>
              </a:rPr>
              <a:t>between computer networks. </a:t>
            </a:r>
          </a:p>
          <a:p>
            <a:pPr marL="0" indent="0" algn="just">
              <a:buNone/>
            </a:pP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Let us understand this by a very general example, suppose you search for </a:t>
            </a:r>
            <a:r>
              <a:rPr lang="en-US" sz="2800" i="1" dirty="0">
                <a:latin typeface="Times New Roman" panose="02020603050405020304" pitchFamily="18" charset="0"/>
                <a:cs typeface="Times New Roman" panose="02020603050405020304" pitchFamily="18" charset="0"/>
              </a:rPr>
              <a:t>www.google.com</a:t>
            </a:r>
            <a:r>
              <a:rPr lang="en-US" sz="2800" dirty="0">
                <a:latin typeface="Times New Roman" panose="02020603050405020304" pitchFamily="18" charset="0"/>
                <a:cs typeface="Times New Roman" panose="02020603050405020304" pitchFamily="18" charset="0"/>
              </a:rPr>
              <a:t> in your web browser then this will be a request which will be sent from your system to the Google's server to serve that webpage, now your request which is nothing but a stream of packets don`t just go the Google's server straightaway they go through a series of networking devices known as a router which accepts this packets and forwards them to correct path and hence it reaches to the destination server. </a:t>
            </a:r>
          </a:p>
          <a:p>
            <a:endParaRPr lang="en-IN" dirty="0"/>
          </a:p>
        </p:txBody>
      </p:sp>
    </p:spTree>
    <p:extLst>
      <p:ext uri="{BB962C8B-B14F-4D97-AF65-F5344CB8AC3E}">
        <p14:creationId xmlns:p14="http://schemas.microsoft.com/office/powerpoint/2010/main" val="6109512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0482"/>
            <a:ext cx="8229600" cy="778098"/>
          </a:xfrm>
        </p:spPr>
        <p:txBody>
          <a:bodyPr>
            <a:normAutofit/>
          </a:bodyPr>
          <a:lstStyle/>
          <a:p>
            <a:r>
              <a:rPr lang="en-US" sz="3600" b="1" dirty="0">
                <a:solidFill>
                  <a:srgbClr val="FF0000"/>
                </a:solidFill>
              </a:rPr>
              <a:t>Router</a:t>
            </a:r>
            <a:endParaRPr lang="en-IN" sz="3600" b="1" dirty="0">
              <a:solidFill>
                <a:srgbClr val="FF0000"/>
              </a:solidFill>
            </a:endParaRPr>
          </a:p>
        </p:txBody>
      </p:sp>
      <p:sp>
        <p:nvSpPr>
          <p:cNvPr id="3" name="Content Placeholder 2"/>
          <p:cNvSpPr>
            <a:spLocks noGrp="1"/>
          </p:cNvSpPr>
          <p:nvPr>
            <p:ph idx="1"/>
          </p:nvPr>
        </p:nvSpPr>
        <p:spPr>
          <a:xfrm>
            <a:off x="467544" y="692696"/>
            <a:ext cx="8229600" cy="6165304"/>
          </a:xfrm>
        </p:spPr>
        <p:txBody>
          <a:bodyPr>
            <a:normAutofit fontScale="40000" lnSpcReduction="20000"/>
          </a:bodyPr>
          <a:lstStyle/>
          <a:p>
            <a:pPr marL="0" indent="0">
              <a:buNone/>
            </a:pPr>
            <a:r>
              <a:rPr lang="en-US" sz="4500" b="1" dirty="0"/>
              <a:t>Features of Routers</a:t>
            </a:r>
          </a:p>
          <a:p>
            <a:pPr marL="0" indent="0">
              <a:buNone/>
            </a:pPr>
            <a:endParaRPr lang="en-US" sz="4500" b="1" dirty="0">
              <a:latin typeface="Times New Roman" panose="02020603050405020304" pitchFamily="18" charset="0"/>
              <a:cs typeface="Times New Roman" panose="02020603050405020304" pitchFamily="18" charset="0"/>
            </a:endParaRPr>
          </a:p>
          <a:p>
            <a:pPr algn="just"/>
            <a:r>
              <a:rPr lang="en-US" sz="4500" dirty="0">
                <a:latin typeface="Times New Roman" panose="02020603050405020304" pitchFamily="18" charset="0"/>
                <a:cs typeface="Times New Roman" panose="02020603050405020304" pitchFamily="18" charset="0"/>
              </a:rPr>
              <a:t>A router is a layer 3 or network layer device.</a:t>
            </a:r>
          </a:p>
          <a:p>
            <a:pPr algn="just"/>
            <a:r>
              <a:rPr lang="en-US" sz="4500" dirty="0">
                <a:latin typeface="Times New Roman" panose="02020603050405020304" pitchFamily="18" charset="0"/>
                <a:cs typeface="Times New Roman" panose="02020603050405020304" pitchFamily="18" charset="0"/>
              </a:rPr>
              <a:t>It connects different networks together and sends data packets from one network to another.</a:t>
            </a:r>
          </a:p>
          <a:p>
            <a:pPr algn="just"/>
            <a:r>
              <a:rPr lang="en-US" sz="4500" dirty="0">
                <a:latin typeface="Times New Roman" panose="02020603050405020304" pitchFamily="18" charset="0"/>
                <a:cs typeface="Times New Roman" panose="02020603050405020304" pitchFamily="18" charset="0"/>
              </a:rPr>
              <a:t>A router can be used both in LANs (Local Area Networks) and WANs (Wide Area Networks).</a:t>
            </a:r>
          </a:p>
          <a:p>
            <a:pPr algn="just"/>
            <a:r>
              <a:rPr lang="en-US" sz="4500" dirty="0">
                <a:latin typeface="Times New Roman" panose="02020603050405020304" pitchFamily="18" charset="0"/>
                <a:cs typeface="Times New Roman" panose="02020603050405020304" pitchFamily="18" charset="0"/>
              </a:rPr>
              <a:t>It transfers data in the form of IP packets. In order to transmit data, it uses IP address mentioned in the destination field of the IP packet.</a:t>
            </a:r>
          </a:p>
          <a:p>
            <a:pPr algn="just"/>
            <a:r>
              <a:rPr lang="en-US" sz="4500" dirty="0">
                <a:latin typeface="Times New Roman" panose="02020603050405020304" pitchFamily="18" charset="0"/>
                <a:cs typeface="Times New Roman" panose="02020603050405020304" pitchFamily="18" charset="0"/>
              </a:rPr>
              <a:t>Routers have a routing table in it that is refreshed periodically according to the changes in the network. In order to transmit data packets, it consults the table and uses a routing protocol.</a:t>
            </a:r>
          </a:p>
          <a:p>
            <a:pPr algn="just"/>
            <a:r>
              <a:rPr lang="en-US" sz="4500" dirty="0">
                <a:latin typeface="Times New Roman" panose="02020603050405020304" pitchFamily="18" charset="0"/>
                <a:cs typeface="Times New Roman" panose="02020603050405020304" pitchFamily="18" charset="0"/>
              </a:rPr>
              <a:t>In order to prepare or refresh the routing table, routers share information among each other.</a:t>
            </a:r>
          </a:p>
          <a:p>
            <a:pPr algn="just"/>
            <a:r>
              <a:rPr lang="en-US" sz="4500" dirty="0">
                <a:latin typeface="Times New Roman" panose="02020603050405020304" pitchFamily="18" charset="0"/>
                <a:cs typeface="Times New Roman" panose="02020603050405020304" pitchFamily="18" charset="0"/>
              </a:rPr>
              <a:t>Routers are more expensive than other networking devices like hubs, bridges and switches.</a:t>
            </a:r>
          </a:p>
          <a:p>
            <a:pPr algn="just"/>
            <a:r>
              <a:rPr lang="en-US" sz="4500" dirty="0">
                <a:latin typeface="Times New Roman" panose="02020603050405020304" pitchFamily="18" charset="0"/>
                <a:cs typeface="Times New Roman" panose="02020603050405020304" pitchFamily="18" charset="0"/>
              </a:rPr>
              <a:t>Routers are manufactured by some popular companies like </a:t>
            </a:r>
          </a:p>
          <a:p>
            <a:pPr lvl="1" algn="just"/>
            <a:r>
              <a:rPr lang="en-US" sz="4500" dirty="0">
                <a:latin typeface="Times New Roman" panose="02020603050405020304" pitchFamily="18" charset="0"/>
                <a:cs typeface="Times New Roman" panose="02020603050405020304" pitchFamily="18" charset="0"/>
              </a:rPr>
              <a:t>Cisco</a:t>
            </a:r>
          </a:p>
          <a:p>
            <a:pPr lvl="1" algn="just"/>
            <a:r>
              <a:rPr lang="en-US" sz="4500" dirty="0">
                <a:latin typeface="Times New Roman" panose="02020603050405020304" pitchFamily="18" charset="0"/>
                <a:cs typeface="Times New Roman" panose="02020603050405020304" pitchFamily="18" charset="0"/>
              </a:rPr>
              <a:t>D-Link</a:t>
            </a:r>
          </a:p>
          <a:p>
            <a:pPr lvl="1" algn="just"/>
            <a:r>
              <a:rPr lang="en-US" sz="4500" dirty="0">
                <a:latin typeface="Times New Roman" panose="02020603050405020304" pitchFamily="18" charset="0"/>
                <a:cs typeface="Times New Roman" panose="02020603050405020304" pitchFamily="18" charset="0"/>
              </a:rPr>
              <a:t>HP</a:t>
            </a:r>
          </a:p>
          <a:p>
            <a:pPr lvl="1" algn="just"/>
            <a:r>
              <a:rPr lang="en-US" sz="4500" dirty="0">
                <a:latin typeface="Times New Roman" panose="02020603050405020304" pitchFamily="18" charset="0"/>
                <a:cs typeface="Times New Roman" panose="02020603050405020304" pitchFamily="18" charset="0"/>
              </a:rPr>
              <a:t>3Com</a:t>
            </a:r>
          </a:p>
          <a:p>
            <a:pPr lvl="1" algn="just"/>
            <a:r>
              <a:rPr lang="en-US" sz="4500" dirty="0">
                <a:latin typeface="Times New Roman" panose="02020603050405020304" pitchFamily="18" charset="0"/>
                <a:cs typeface="Times New Roman" panose="02020603050405020304" pitchFamily="18" charset="0"/>
              </a:rPr>
              <a:t>Juniper</a:t>
            </a:r>
          </a:p>
          <a:p>
            <a:pPr lvl="1" algn="just"/>
            <a:r>
              <a:rPr lang="en-US" sz="4500" dirty="0"/>
              <a:t>Nortel</a:t>
            </a:r>
          </a:p>
          <a:p>
            <a:endParaRPr lang="en-IN" dirty="0"/>
          </a:p>
        </p:txBody>
      </p:sp>
    </p:spTree>
    <p:extLst>
      <p:ext uri="{BB962C8B-B14F-4D97-AF65-F5344CB8AC3E}">
        <p14:creationId xmlns:p14="http://schemas.microsoft.com/office/powerpoint/2010/main" val="9025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610600" cy="6186309"/>
          </a:xfrm>
          <a:prstGeom prst="rect">
            <a:avLst/>
          </a:prstGeom>
        </p:spPr>
        <p:txBody>
          <a:bodyPr wrap="square">
            <a:spAutoFit/>
          </a:bodyPr>
          <a:lstStyle/>
          <a:p>
            <a:r>
              <a:rPr lang="en-US" b="1" dirty="0">
                <a:solidFill>
                  <a:srgbClr val="FF0000"/>
                </a:solidFill>
              </a:rPr>
              <a:t>High Reliability due to Alternative Sources of Records</a:t>
            </a:r>
          </a:p>
          <a:p>
            <a:pPr marL="285750" indent="-285750" algn="just">
              <a:buFont typeface="Arial" pitchFamily="34" charset="0"/>
              <a:buChar char="•"/>
            </a:pPr>
            <a:r>
              <a:rPr lang="en-US" dirty="0"/>
              <a:t>Reliability is the main benefit due to which networks are becoming very popular among organizations. </a:t>
            </a:r>
          </a:p>
          <a:p>
            <a:pPr marL="285750" indent="-285750" algn="just">
              <a:buFont typeface="Arial" pitchFamily="34" charset="0"/>
              <a:buChar char="•"/>
            </a:pPr>
            <a:endParaRPr lang="en-US" dirty="0"/>
          </a:p>
          <a:p>
            <a:pPr marL="285750" indent="-285750" algn="just">
              <a:buFont typeface="Arial" pitchFamily="34" charset="0"/>
              <a:buChar char="•"/>
            </a:pPr>
            <a:r>
              <a:rPr lang="en-US" dirty="0"/>
              <a:t>By using systems, critical data can be saved at more than one locations. </a:t>
            </a:r>
          </a:p>
          <a:p>
            <a:pPr marL="285750" indent="-285750" algn="just">
              <a:buFont typeface="Arial" pitchFamily="34" charset="0"/>
              <a:buChar char="•"/>
            </a:pPr>
            <a:endParaRPr lang="en-US" dirty="0"/>
          </a:p>
          <a:p>
            <a:pPr marL="285750" indent="-285750" algn="just">
              <a:buFont typeface="Arial" pitchFamily="34" charset="0"/>
              <a:buChar char="•"/>
            </a:pPr>
            <a:r>
              <a:rPr lang="en-US" dirty="0"/>
              <a:t>If a computer fails or crashes, the data can be recovered from the network’s other computers. </a:t>
            </a:r>
          </a:p>
          <a:p>
            <a:pPr marL="285750" indent="-285750" algn="just">
              <a:buFont typeface="Arial" pitchFamily="34" charset="0"/>
              <a:buChar char="•"/>
            </a:pPr>
            <a:endParaRPr lang="en-US" dirty="0"/>
          </a:p>
          <a:p>
            <a:pPr marL="285750" indent="-285750" algn="just">
              <a:buFont typeface="Arial" pitchFamily="34" charset="0"/>
              <a:buChar char="•"/>
            </a:pPr>
            <a:r>
              <a:rPr lang="en-US" dirty="0"/>
              <a:t>This way, the data is secured in a network.</a:t>
            </a:r>
          </a:p>
          <a:p>
            <a:endParaRPr lang="en-US" b="1" dirty="0"/>
          </a:p>
          <a:p>
            <a:r>
              <a:rPr lang="en-US" b="1" dirty="0">
                <a:solidFill>
                  <a:srgbClr val="FF0000"/>
                </a:solidFill>
              </a:rPr>
              <a:t>Cost Reduction</a:t>
            </a:r>
          </a:p>
          <a:p>
            <a:pPr marL="285750" indent="-285750" algn="just">
              <a:buFont typeface="Arial" pitchFamily="34" charset="0"/>
              <a:buChar char="•"/>
            </a:pPr>
            <a:r>
              <a:rPr lang="en-US" dirty="0"/>
              <a:t>The next phase of the computer network is the reduction of cost. </a:t>
            </a:r>
          </a:p>
          <a:p>
            <a:pPr marL="285750" indent="-285750" algn="just">
              <a:buFont typeface="Arial" pitchFamily="34" charset="0"/>
              <a:buChar char="•"/>
            </a:pPr>
            <a:endParaRPr lang="en-US" dirty="0"/>
          </a:p>
          <a:p>
            <a:pPr marL="285750" indent="-285750" algn="just">
              <a:buFont typeface="Arial" pitchFamily="34" charset="0"/>
              <a:buChar char="•"/>
            </a:pPr>
            <a:r>
              <a:rPr lang="en-US" dirty="0"/>
              <a:t>Resources sharing automatically reduces cost, and hence money can be saved.</a:t>
            </a:r>
          </a:p>
          <a:p>
            <a:pPr marL="285750" indent="-285750" algn="just">
              <a:buFont typeface="Arial" pitchFamily="34" charset="0"/>
              <a:buChar char="•"/>
            </a:pPr>
            <a:endParaRPr lang="en-US" dirty="0"/>
          </a:p>
          <a:p>
            <a:pPr marL="285750" indent="-285750" algn="just">
              <a:buFont typeface="Arial" pitchFamily="34" charset="0"/>
              <a:buChar char="•"/>
            </a:pPr>
            <a:r>
              <a:rPr lang="en-US" dirty="0"/>
              <a:t>One of the other aspects is that the prices of small computers are significantly less compared to mainframes. </a:t>
            </a:r>
          </a:p>
          <a:p>
            <a:pPr marL="285750" indent="-285750" algn="just">
              <a:buFont typeface="Arial" pitchFamily="34" charset="0"/>
              <a:buChar char="•"/>
            </a:pPr>
            <a:endParaRPr lang="en-US" dirty="0"/>
          </a:p>
          <a:p>
            <a:pPr marL="285750" indent="-285750" algn="just">
              <a:buFont typeface="Arial" pitchFamily="34" charset="0"/>
              <a:buChar char="•"/>
            </a:pPr>
            <a:r>
              <a:rPr lang="en-US" dirty="0"/>
              <a:t>Though mainframes are roughly ten times compared to microcomputers, the cost to performance ratio is much better for small/microcomputers than large/mainframe computers.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US" sz="3600" b="1" dirty="0">
                <a:solidFill>
                  <a:srgbClr val="FF0000"/>
                </a:solidFill>
              </a:rPr>
              <a:t>Router</a:t>
            </a:r>
            <a:endParaRPr lang="en-IN" sz="3600"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162050"/>
            <a:ext cx="7560840" cy="5435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112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US" sz="3600" b="1" dirty="0">
                <a:solidFill>
                  <a:srgbClr val="FF0000"/>
                </a:solidFill>
              </a:rPr>
              <a:t>Gateway</a:t>
            </a:r>
            <a:endParaRPr lang="en-IN" sz="3600" b="1" dirty="0">
              <a:solidFill>
                <a:srgbClr val="FF0000"/>
              </a:solidFill>
            </a:endParaRPr>
          </a:p>
        </p:txBody>
      </p:sp>
      <p:sp>
        <p:nvSpPr>
          <p:cNvPr id="3" name="Content Placeholder 2"/>
          <p:cNvSpPr>
            <a:spLocks noGrp="1"/>
          </p:cNvSpPr>
          <p:nvPr>
            <p:ph idx="1"/>
          </p:nvPr>
        </p:nvSpPr>
        <p:spPr>
          <a:xfrm>
            <a:off x="457200" y="1052736"/>
            <a:ext cx="8229600" cy="5073427"/>
          </a:xfrm>
        </p:spPr>
        <p:txBody>
          <a:bodyPr>
            <a:noAutofit/>
          </a:bodyPr>
          <a:lstStyle/>
          <a:p>
            <a:pPr algn="just"/>
            <a:r>
              <a:rPr lang="en-US" sz="2400" dirty="0">
                <a:latin typeface="Times New Roman" panose="02020603050405020304" pitchFamily="18" charset="0"/>
                <a:cs typeface="Times New Roman" panose="02020603050405020304" pitchFamily="18" charset="0"/>
              </a:rPr>
              <a:t>A gateway is a network node used in telecommunications that connects two networks with different transmission protocols together.</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Gateways </a:t>
            </a:r>
            <a:r>
              <a:rPr lang="en-US" sz="2400" dirty="0">
                <a:solidFill>
                  <a:srgbClr val="FF0000"/>
                </a:solidFill>
                <a:latin typeface="Times New Roman" panose="02020603050405020304" pitchFamily="18" charset="0"/>
                <a:cs typeface="Times New Roman" panose="02020603050405020304" pitchFamily="18" charset="0"/>
              </a:rPr>
              <a:t>serve as an entry and exit point for a network </a:t>
            </a:r>
            <a:r>
              <a:rPr lang="en-US" sz="2400" dirty="0">
                <a:latin typeface="Times New Roman" panose="02020603050405020304" pitchFamily="18" charset="0"/>
                <a:cs typeface="Times New Roman" panose="02020603050405020304" pitchFamily="18" charset="0"/>
              </a:rPr>
              <a:t>as all data must pass through or communicate with the gateway prior to being routed.</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primary advantage of using a gateway in personal or enterprise scenarios is simplifying internet connectivity into one device.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the enterprise, a gateway node can also act as a </a:t>
            </a:r>
            <a:r>
              <a:rPr lang="en-US" sz="2400" dirty="0">
                <a:solidFill>
                  <a:srgbClr val="FF0000"/>
                </a:solidFill>
                <a:latin typeface="Times New Roman" panose="02020603050405020304" pitchFamily="18" charset="0"/>
                <a:cs typeface="Times New Roman" panose="02020603050405020304" pitchFamily="18" charset="0"/>
              </a:rPr>
              <a:t>proxy server and a firewall.</a:t>
            </a:r>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1548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778098"/>
          </a:xfrm>
        </p:spPr>
        <p:txBody>
          <a:bodyPr>
            <a:normAutofit/>
          </a:bodyPr>
          <a:lstStyle/>
          <a:p>
            <a:r>
              <a:rPr lang="en-US" sz="3600" b="1" dirty="0">
                <a:solidFill>
                  <a:srgbClr val="FF0000"/>
                </a:solidFill>
              </a:rPr>
              <a:t>Gateway</a:t>
            </a:r>
            <a:endParaRPr lang="en-IN" sz="3600" b="1" dirty="0">
              <a:solidFill>
                <a:srgbClr val="FF0000"/>
              </a:solidFill>
            </a:endParaRPr>
          </a:p>
        </p:txBody>
      </p:sp>
      <p:sp>
        <p:nvSpPr>
          <p:cNvPr id="3" name="Content Placeholder 2"/>
          <p:cNvSpPr>
            <a:spLocks noGrp="1"/>
          </p:cNvSpPr>
          <p:nvPr>
            <p:ph idx="1"/>
          </p:nvPr>
        </p:nvSpPr>
        <p:spPr>
          <a:xfrm>
            <a:off x="457200" y="980728"/>
            <a:ext cx="8229600" cy="5145435"/>
          </a:xfrm>
        </p:spPr>
        <p:txBody>
          <a:bodyPr>
            <a:normAutofit/>
          </a:bodyPr>
          <a:lstStyle/>
          <a:p>
            <a:pPr algn="just"/>
            <a:r>
              <a:rPr lang="en-US" sz="2400" dirty="0">
                <a:latin typeface="Times New Roman" panose="02020603050405020304" pitchFamily="18" charset="0"/>
                <a:cs typeface="Times New Roman" panose="02020603050405020304" pitchFamily="18" charset="0"/>
              </a:rPr>
              <a:t>The gateway is a computer system which is responsible for routing the traffic from the main workstation to outside network. </a:t>
            </a:r>
          </a:p>
          <a:p>
            <a:pPr algn="just"/>
            <a:r>
              <a:rPr lang="en-US" sz="2400" dirty="0">
                <a:latin typeface="Times New Roman" panose="02020603050405020304" pitchFamily="18" charset="0"/>
                <a:cs typeface="Times New Roman" panose="02020603050405020304" pitchFamily="18" charset="0"/>
              </a:rPr>
              <a:t>For homes, it is responsible for giving the access to the internet thus acting as an internet service provider. </a:t>
            </a:r>
          </a:p>
          <a:p>
            <a:pPr algn="just"/>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3068960"/>
            <a:ext cx="5688632" cy="378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196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sz="3600" b="1" dirty="0">
                <a:solidFill>
                  <a:srgbClr val="FF0000"/>
                </a:solidFill>
              </a:rPr>
              <a:t>Modem</a:t>
            </a:r>
            <a:endParaRPr lang="en-IN" sz="3600" b="1" dirty="0">
              <a:solidFill>
                <a:srgbClr val="FF0000"/>
              </a:solidFill>
            </a:endParaRPr>
          </a:p>
        </p:txBody>
      </p:sp>
      <p:sp>
        <p:nvSpPr>
          <p:cNvPr id="3" name="Content Placeholder 2"/>
          <p:cNvSpPr>
            <a:spLocks noGrp="1"/>
          </p:cNvSpPr>
          <p:nvPr>
            <p:ph idx="1"/>
          </p:nvPr>
        </p:nvSpPr>
        <p:spPr>
          <a:xfrm>
            <a:off x="457200" y="1052736"/>
            <a:ext cx="8229600" cy="5073427"/>
          </a:xfrm>
        </p:spPr>
        <p:txBody>
          <a:bodyPr>
            <a:normAutofit/>
          </a:bodyPr>
          <a:lstStyle/>
          <a:p>
            <a:pPr algn="just"/>
            <a:r>
              <a:rPr lang="en-US" sz="2400" dirty="0">
                <a:latin typeface="Times New Roman" panose="02020603050405020304" pitchFamily="18" charset="0"/>
                <a:cs typeface="Times New Roman" panose="02020603050405020304" pitchFamily="18" charset="0"/>
              </a:rPr>
              <a:t>Modem is a device that enables a </a:t>
            </a:r>
            <a:r>
              <a:rPr lang="en-US" sz="2400" dirty="0">
                <a:solidFill>
                  <a:srgbClr val="FF0000"/>
                </a:solidFill>
                <a:latin typeface="Times New Roman" panose="02020603050405020304" pitchFamily="18" charset="0"/>
                <a:cs typeface="Times New Roman" panose="02020603050405020304" pitchFamily="18" charset="0"/>
              </a:rPr>
              <a:t>computer to send or receive data over telephone or cable lines.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data stored on the computer is digital whereas a telephone line or cable wire can transmit only analog data.</a:t>
            </a:r>
            <a:endParaRPr lang="en-IN" sz="24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501008"/>
            <a:ext cx="4038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311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US" sz="3600" b="1" dirty="0">
                <a:solidFill>
                  <a:srgbClr val="FF0000"/>
                </a:solidFill>
              </a:rPr>
              <a:t>Modem</a:t>
            </a:r>
            <a:endParaRPr lang="en-IN" sz="3600" dirty="0">
              <a:solidFill>
                <a:srgbClr val="FF0000"/>
              </a:solidFill>
            </a:endParaRPr>
          </a:p>
        </p:txBody>
      </p:sp>
      <p:sp>
        <p:nvSpPr>
          <p:cNvPr id="3" name="Content Placeholder 2"/>
          <p:cNvSpPr>
            <a:spLocks noGrp="1"/>
          </p:cNvSpPr>
          <p:nvPr>
            <p:ph idx="1"/>
          </p:nvPr>
        </p:nvSpPr>
        <p:spPr>
          <a:xfrm>
            <a:off x="395536" y="1268760"/>
            <a:ext cx="8229600" cy="5217443"/>
          </a:xfrm>
        </p:spPr>
        <p:txBody>
          <a:bodyPr>
            <a:normAutofit/>
          </a:bodyPr>
          <a:lstStyle/>
          <a:p>
            <a:pPr algn="just"/>
            <a:r>
              <a:rPr lang="en-US" sz="2400" dirty="0">
                <a:latin typeface="Times New Roman" panose="02020603050405020304" pitchFamily="18" charset="0"/>
                <a:cs typeface="Times New Roman" panose="02020603050405020304" pitchFamily="18" charset="0"/>
              </a:rPr>
              <a:t>The main function of the modem is to convert </a:t>
            </a:r>
            <a:r>
              <a:rPr lang="en-US" sz="2400" dirty="0">
                <a:solidFill>
                  <a:srgbClr val="FF0000"/>
                </a:solidFill>
                <a:latin typeface="Times New Roman" panose="02020603050405020304" pitchFamily="18" charset="0"/>
                <a:cs typeface="Times New Roman" panose="02020603050405020304" pitchFamily="18" charset="0"/>
              </a:rPr>
              <a:t>digital signal into analog and vice versa. </a:t>
            </a:r>
            <a:r>
              <a:rPr lang="en-US" sz="2400" dirty="0">
                <a:latin typeface="Times New Roman" panose="02020603050405020304" pitchFamily="18" charset="0"/>
                <a:cs typeface="Times New Roman" panose="02020603050405020304" pitchFamily="18" charset="0"/>
              </a:rPr>
              <a:t>Modem is a combination of two devices − </a:t>
            </a:r>
            <a:r>
              <a:rPr lang="en-US" sz="2400" b="1" dirty="0">
                <a:latin typeface="Times New Roman" panose="02020603050405020304" pitchFamily="18" charset="0"/>
                <a:cs typeface="Times New Roman" panose="02020603050405020304" pitchFamily="18" charset="0"/>
              </a:rPr>
              <a:t>modulator</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demodulator</a:t>
            </a:r>
            <a:r>
              <a:rPr lang="en-US" sz="2400" dirty="0">
                <a:latin typeface="Times New Roman" panose="02020603050405020304" pitchFamily="18" charset="0"/>
                <a:cs typeface="Times New Roman" panose="02020603050405020304" pitchFamily="18" charset="0"/>
              </a:rPr>
              <a:t>.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modulator</a:t>
            </a:r>
            <a:r>
              <a:rPr lang="en-US" sz="2400" dirty="0">
                <a:latin typeface="Times New Roman" panose="02020603050405020304" pitchFamily="18" charset="0"/>
                <a:cs typeface="Times New Roman" panose="02020603050405020304" pitchFamily="18" charset="0"/>
              </a:rPr>
              <a:t> converts </a:t>
            </a:r>
            <a:r>
              <a:rPr lang="en-US" sz="2400" dirty="0">
                <a:solidFill>
                  <a:srgbClr val="FF0000"/>
                </a:solidFill>
                <a:latin typeface="Times New Roman" panose="02020603050405020304" pitchFamily="18" charset="0"/>
                <a:cs typeface="Times New Roman" panose="02020603050405020304" pitchFamily="18" charset="0"/>
              </a:rPr>
              <a:t>digital data into analog data </a:t>
            </a:r>
            <a:r>
              <a:rPr lang="en-US" sz="2400" dirty="0">
                <a:latin typeface="Times New Roman" panose="02020603050405020304" pitchFamily="18" charset="0"/>
                <a:cs typeface="Times New Roman" panose="02020603050405020304" pitchFamily="18" charset="0"/>
              </a:rPr>
              <a:t>when the data is being sent by the computer. </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demodulator</a:t>
            </a:r>
            <a:r>
              <a:rPr lang="en-US" sz="2400" dirty="0">
                <a:latin typeface="Times New Roman" panose="02020603050405020304" pitchFamily="18" charset="0"/>
                <a:cs typeface="Times New Roman" panose="02020603050405020304" pitchFamily="18" charset="0"/>
              </a:rPr>
              <a:t> converts </a:t>
            </a:r>
            <a:r>
              <a:rPr lang="en-US" sz="2400" dirty="0">
                <a:solidFill>
                  <a:srgbClr val="FF0000"/>
                </a:solidFill>
                <a:latin typeface="Times New Roman" panose="02020603050405020304" pitchFamily="18" charset="0"/>
                <a:cs typeface="Times New Roman" panose="02020603050405020304" pitchFamily="18" charset="0"/>
              </a:rPr>
              <a:t>analog data signals into digital data </a:t>
            </a:r>
            <a:r>
              <a:rPr lang="en-US" sz="2400" dirty="0">
                <a:latin typeface="Times New Roman" panose="02020603050405020304" pitchFamily="18" charset="0"/>
                <a:cs typeface="Times New Roman" panose="02020603050405020304" pitchFamily="18" charset="0"/>
              </a:rPr>
              <a:t>when it is being received by the computer.</a:t>
            </a:r>
          </a:p>
          <a:p>
            <a:pPr algn="just"/>
            <a:endParaRPr lang="en-IN" sz="2400" dirty="0"/>
          </a:p>
        </p:txBody>
      </p:sp>
    </p:spTree>
    <p:extLst>
      <p:ext uri="{BB962C8B-B14F-4D97-AF65-F5344CB8AC3E}">
        <p14:creationId xmlns:p14="http://schemas.microsoft.com/office/powerpoint/2010/main" val="4158112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US" sz="3600" b="1" dirty="0">
                <a:solidFill>
                  <a:srgbClr val="FF0000"/>
                </a:solidFill>
              </a:rPr>
              <a:t>Modem</a:t>
            </a:r>
            <a:endParaRPr lang="en-IN" sz="3600" dirty="0">
              <a:solidFill>
                <a:srgbClr val="FF0000"/>
              </a:solidFill>
            </a:endParaRPr>
          </a:p>
        </p:txBody>
      </p:sp>
      <p:sp>
        <p:nvSpPr>
          <p:cNvPr id="3" name="Content Placeholder 2"/>
          <p:cNvSpPr>
            <a:spLocks noGrp="1"/>
          </p:cNvSpPr>
          <p:nvPr>
            <p:ph idx="1"/>
          </p:nvPr>
        </p:nvSpPr>
        <p:spPr>
          <a:xfrm>
            <a:off x="457200" y="980728"/>
            <a:ext cx="8229600" cy="5544616"/>
          </a:xfrm>
        </p:spPr>
        <p:txBody>
          <a:bodyPr>
            <a:normAutofit lnSpcReduction="10000"/>
          </a:bodyPr>
          <a:lstStyle/>
          <a:p>
            <a:pPr marL="0" indent="0">
              <a:buNone/>
            </a:pPr>
            <a:r>
              <a:rPr lang="en-US" sz="2600" b="1" dirty="0">
                <a:latin typeface="Times New Roman" panose="02020603050405020304" pitchFamily="18" charset="0"/>
                <a:cs typeface="Times New Roman" panose="02020603050405020304" pitchFamily="18" charset="0"/>
              </a:rPr>
              <a:t>Types of Modem</a:t>
            </a:r>
          </a:p>
          <a:p>
            <a:pPr algn="just"/>
            <a:r>
              <a:rPr lang="en-US" sz="2600" dirty="0">
                <a:latin typeface="Times New Roman" panose="02020603050405020304" pitchFamily="18" charset="0"/>
                <a:cs typeface="Times New Roman" panose="02020603050405020304" pitchFamily="18" charset="0"/>
              </a:rPr>
              <a:t>Modem can be categorized in several ways like direction in which it can transmit data, type of connection to the transmission line, transmission mode, etc.</a:t>
            </a:r>
          </a:p>
          <a:p>
            <a:pPr algn="just"/>
            <a:r>
              <a:rPr lang="en-US" sz="2600" dirty="0">
                <a:latin typeface="Times New Roman" panose="02020603050405020304" pitchFamily="18" charset="0"/>
                <a:cs typeface="Times New Roman" panose="02020603050405020304" pitchFamily="18" charset="0"/>
              </a:rPr>
              <a:t>Depending on direction of data transmission, modem can be of these types </a:t>
            </a:r>
          </a:p>
          <a:p>
            <a:pPr marL="0" indent="0" algn="just">
              <a:buNone/>
            </a:pPr>
            <a:r>
              <a:rPr lang="en-US" sz="2600" b="1" dirty="0">
                <a:latin typeface="Times New Roman" panose="02020603050405020304" pitchFamily="18" charset="0"/>
                <a:cs typeface="Times New Roman" panose="02020603050405020304" pitchFamily="18" charset="0"/>
              </a:rPr>
              <a:t>Simplex</a:t>
            </a:r>
            <a:r>
              <a:rPr lang="en-US" sz="2600" dirty="0">
                <a:latin typeface="Times New Roman" panose="02020603050405020304" pitchFamily="18" charset="0"/>
                <a:cs typeface="Times New Roman" panose="02020603050405020304" pitchFamily="18" charset="0"/>
              </a:rPr>
              <a:t> − A simplex modem can transfer data in only one direction, from digital device to network (modulator) or network to digital device (demodulator).</a:t>
            </a:r>
          </a:p>
          <a:p>
            <a:pPr marL="0" indent="0" algn="just">
              <a:buNone/>
            </a:pPr>
            <a:r>
              <a:rPr lang="en-US" sz="2600" b="1" dirty="0">
                <a:latin typeface="Times New Roman" panose="02020603050405020304" pitchFamily="18" charset="0"/>
                <a:cs typeface="Times New Roman" panose="02020603050405020304" pitchFamily="18" charset="0"/>
              </a:rPr>
              <a:t>Half duplex</a:t>
            </a:r>
            <a:r>
              <a:rPr lang="en-US" sz="2600" dirty="0">
                <a:latin typeface="Times New Roman" panose="02020603050405020304" pitchFamily="18" charset="0"/>
                <a:cs typeface="Times New Roman" panose="02020603050405020304" pitchFamily="18" charset="0"/>
              </a:rPr>
              <a:t> − A half-duplex modem has the capacity to transfer data in both the directions but only one at a time.</a:t>
            </a:r>
          </a:p>
          <a:p>
            <a:pPr marL="0" indent="0" algn="just">
              <a:buNone/>
            </a:pPr>
            <a:r>
              <a:rPr lang="en-US" sz="2600" b="1" dirty="0">
                <a:latin typeface="Times New Roman" panose="02020603050405020304" pitchFamily="18" charset="0"/>
                <a:cs typeface="Times New Roman" panose="02020603050405020304" pitchFamily="18" charset="0"/>
              </a:rPr>
              <a:t>Full duplex</a:t>
            </a:r>
            <a:r>
              <a:rPr lang="en-US" sz="2600" dirty="0">
                <a:latin typeface="Times New Roman" panose="02020603050405020304" pitchFamily="18" charset="0"/>
                <a:cs typeface="Times New Roman" panose="02020603050405020304" pitchFamily="18" charset="0"/>
              </a:rPr>
              <a:t> − A full duplex modem can transmit data in both the directions simultaneously.</a:t>
            </a:r>
          </a:p>
          <a:p>
            <a:endParaRPr lang="en-IN" dirty="0"/>
          </a:p>
        </p:txBody>
      </p:sp>
    </p:spTree>
    <p:extLst>
      <p:ext uri="{BB962C8B-B14F-4D97-AF65-F5344CB8AC3E}">
        <p14:creationId xmlns:p14="http://schemas.microsoft.com/office/powerpoint/2010/main" val="1040374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US" sz="3600" b="1" dirty="0">
                <a:solidFill>
                  <a:srgbClr val="FF0000"/>
                </a:solidFill>
              </a:rPr>
              <a:t>Wireless Access Point</a:t>
            </a:r>
            <a:endParaRPr lang="en-IN" sz="3600" b="1" dirty="0">
              <a:solidFill>
                <a:srgbClr val="FF0000"/>
              </a:solidFill>
            </a:endParaRPr>
          </a:p>
        </p:txBody>
      </p:sp>
      <p:sp>
        <p:nvSpPr>
          <p:cNvPr id="3" name="Content Placeholder 2"/>
          <p:cNvSpPr>
            <a:spLocks noGrp="1"/>
          </p:cNvSpPr>
          <p:nvPr>
            <p:ph idx="1"/>
          </p:nvPr>
        </p:nvSpPr>
        <p:spPr>
          <a:xfrm>
            <a:off x="457200" y="908720"/>
            <a:ext cx="8229600" cy="5616624"/>
          </a:xfrm>
        </p:spPr>
        <p:txBody>
          <a:bodyPr>
            <a:normAutofit fontScale="92500"/>
          </a:bodyPr>
          <a:lstStyle/>
          <a:p>
            <a:pPr algn="just"/>
            <a:r>
              <a:rPr lang="en-US" sz="2400" dirty="0">
                <a:latin typeface="Times New Roman" panose="02020603050405020304" pitchFamily="18" charset="0"/>
                <a:cs typeface="Times New Roman" panose="02020603050405020304" pitchFamily="18" charset="0"/>
              </a:rPr>
              <a:t>A Wireless Access Point (WAP) is a networking device that allows </a:t>
            </a:r>
            <a:r>
              <a:rPr lang="en-US" sz="2400" dirty="0">
                <a:solidFill>
                  <a:srgbClr val="FF0000"/>
                </a:solidFill>
                <a:latin typeface="Times New Roman" panose="02020603050405020304" pitchFamily="18" charset="0"/>
                <a:cs typeface="Times New Roman" panose="02020603050405020304" pitchFamily="18" charset="0"/>
              </a:rPr>
              <a:t>connecting the devices with the wired network.</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 Wireless Access Point (WAP) is used to create the WLAN (Wireless Local Area Network), it is commonly used in large offices and buildings which have expanded businesses.</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is easier and simpler to understand and implant the device. It can be fixed, mobile or hybrid proliferated in the 21st century. The availability, confidentiality, and integrity of the communication and network are a responsibility and to be ensured about that.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 wireless AP </a:t>
            </a:r>
            <a:r>
              <a:rPr lang="en-US" sz="2400" dirty="0">
                <a:solidFill>
                  <a:srgbClr val="FF0000"/>
                </a:solidFill>
                <a:latin typeface="Times New Roman" panose="02020603050405020304" pitchFamily="18" charset="0"/>
                <a:cs typeface="Times New Roman" panose="02020603050405020304" pitchFamily="18" charset="0"/>
              </a:rPr>
              <a:t>connects the wired networks to the wireless client</a:t>
            </a:r>
            <a:r>
              <a:rPr lang="en-US" sz="2400" dirty="0">
                <a:latin typeface="Times New Roman" panose="02020603050405020304" pitchFamily="18" charset="0"/>
                <a:cs typeface="Times New Roman" panose="02020603050405020304" pitchFamily="18" charset="0"/>
              </a:rPr>
              <a:t>. It eases access to the network for mobile users which increases productivity and reduces the infrastructure cost.</a:t>
            </a:r>
          </a:p>
          <a:p>
            <a:endParaRPr lang="en-IN" dirty="0"/>
          </a:p>
        </p:txBody>
      </p:sp>
    </p:spTree>
    <p:extLst>
      <p:ext uri="{BB962C8B-B14F-4D97-AF65-F5344CB8AC3E}">
        <p14:creationId xmlns:p14="http://schemas.microsoft.com/office/powerpoint/2010/main" val="28993598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US" sz="3600" b="1" dirty="0">
                <a:solidFill>
                  <a:srgbClr val="FF0000"/>
                </a:solidFill>
              </a:rPr>
              <a:t>Wireless Access Point</a:t>
            </a:r>
            <a:endParaRPr lang="en-IN" sz="3600" dirty="0">
              <a:solidFill>
                <a:srgbClr val="FF0000"/>
              </a:solidFill>
            </a:endParaRPr>
          </a:p>
        </p:txBody>
      </p:sp>
      <p:sp>
        <p:nvSpPr>
          <p:cNvPr id="3" name="Content Placeholder 2"/>
          <p:cNvSpPr>
            <a:spLocks noGrp="1"/>
          </p:cNvSpPr>
          <p:nvPr>
            <p:ph idx="1"/>
          </p:nvPr>
        </p:nvSpPr>
        <p:spPr>
          <a:xfrm>
            <a:off x="457200" y="1052736"/>
            <a:ext cx="8229600" cy="5616624"/>
          </a:xfrm>
        </p:spPr>
        <p:txBody>
          <a:bodyPr>
            <a:normAutofit/>
          </a:bodyPr>
          <a:lstStyle/>
          <a:p>
            <a:pPr algn="just"/>
            <a:r>
              <a:rPr lang="en-US" sz="2000" dirty="0">
                <a:latin typeface="Times New Roman" panose="02020603050405020304" pitchFamily="18" charset="0"/>
                <a:cs typeface="Times New Roman" panose="02020603050405020304" pitchFamily="18" charset="0"/>
              </a:rPr>
              <a:t>It is a device that creates a WLAN (Wireless Local Area Network) in large enterprises. </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is used to extend the coverage area of the network so that it can’t disconnect which allows more users to connect to the network easily.</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An access point connects a switch, Ethernet cable, wired router, and </a:t>
            </a:r>
            <a:r>
              <a:rPr lang="en-US" sz="2000" dirty="0" err="1">
                <a:latin typeface="Times New Roman" panose="02020603050405020304" pitchFamily="18" charset="0"/>
                <a:cs typeface="Times New Roman" panose="02020603050405020304" pitchFamily="18" charset="0"/>
              </a:rPr>
              <a:t>Wi-fi</a:t>
            </a:r>
            <a:r>
              <a:rPr lang="en-US" sz="2000" dirty="0">
                <a:latin typeface="Times New Roman" panose="02020603050405020304" pitchFamily="18" charset="0"/>
                <a:cs typeface="Times New Roman" panose="02020603050405020304" pitchFamily="18" charset="0"/>
              </a:rPr>
              <a:t> to designate the particular area.</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is used to provide connectivity to the users in large offices or enterprises which allows users to roam easily anywhere in the office and be connected to a network.</a:t>
            </a:r>
          </a:p>
          <a:p>
            <a:pPr marL="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LANs can also be provided in public places such as coffee shops, restaurants, airports, etc.</a:t>
            </a:r>
          </a:p>
          <a:p>
            <a:pPr algn="just"/>
            <a:endParaRPr lang="en-IN" sz="2000" dirty="0"/>
          </a:p>
        </p:txBody>
      </p:sp>
    </p:spTree>
    <p:extLst>
      <p:ext uri="{BB962C8B-B14F-4D97-AF65-F5344CB8AC3E}">
        <p14:creationId xmlns:p14="http://schemas.microsoft.com/office/powerpoint/2010/main" val="13367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r>
              <a:rPr lang="en-US" sz="3200" b="1" dirty="0">
                <a:solidFill>
                  <a:srgbClr val="FF0000"/>
                </a:solidFill>
              </a:rPr>
              <a:t>Wireless Access Point</a:t>
            </a:r>
            <a:endParaRPr lang="en-IN" sz="3200" dirty="0">
              <a:solidFill>
                <a:srgbClr val="FF0000"/>
              </a:solidFill>
            </a:endParaRPr>
          </a:p>
        </p:txBody>
      </p:sp>
      <p:sp>
        <p:nvSpPr>
          <p:cNvPr id="3" name="Content Placeholder 2"/>
          <p:cNvSpPr>
            <a:spLocks noGrp="1"/>
          </p:cNvSpPr>
          <p:nvPr>
            <p:ph idx="1"/>
          </p:nvPr>
        </p:nvSpPr>
        <p:spPr>
          <a:xfrm>
            <a:off x="457200" y="980728"/>
            <a:ext cx="8229600" cy="5145435"/>
          </a:xfrm>
        </p:spPr>
        <p:txBody>
          <a:bodyPr/>
          <a:lstStyle/>
          <a:p>
            <a:pPr marL="0" indent="0">
              <a:buNone/>
            </a:pPr>
            <a:r>
              <a:rPr lang="en-US" sz="2400" b="1" i="1" dirty="0">
                <a:latin typeface="Times New Roman" panose="02020603050405020304" pitchFamily="18" charset="0"/>
                <a:cs typeface="Times New Roman" panose="02020603050405020304" pitchFamily="18" charset="0"/>
              </a:rPr>
              <a:t>Advantages  of Wireless Access Point (WAP):</a:t>
            </a:r>
          </a:p>
          <a:p>
            <a:pPr marL="0" indent="0">
              <a:buNone/>
            </a:pPr>
            <a:r>
              <a:rPr lang="en-US" sz="2400" dirty="0">
                <a:latin typeface="Times New Roman" panose="02020603050405020304" pitchFamily="18" charset="0"/>
                <a:cs typeface="Times New Roman" panose="02020603050405020304" pitchFamily="18" charset="0"/>
              </a:rPr>
              <a:t>1.More User Access</a:t>
            </a:r>
          </a:p>
          <a:p>
            <a:pPr marL="0" indent="0">
              <a:buNone/>
            </a:pPr>
            <a:r>
              <a:rPr lang="en-US" sz="2400" dirty="0">
                <a:latin typeface="Times New Roman" panose="02020603050405020304" pitchFamily="18" charset="0"/>
                <a:cs typeface="Times New Roman" panose="02020603050405020304" pitchFamily="18" charset="0"/>
              </a:rPr>
              <a:t>2.Broader Transmission Range</a:t>
            </a:r>
          </a:p>
          <a:p>
            <a:pPr marL="0" indent="0">
              <a:buNone/>
            </a:pPr>
            <a:r>
              <a:rPr lang="en-US" sz="2400" dirty="0">
                <a:latin typeface="Times New Roman" panose="02020603050405020304" pitchFamily="18" charset="0"/>
                <a:cs typeface="Times New Roman" panose="02020603050405020304" pitchFamily="18" charset="0"/>
              </a:rPr>
              <a:t>3.Flexible Networking</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Disadvantages of Wireless Access Point (WAP):</a:t>
            </a:r>
          </a:p>
          <a:p>
            <a:pPr marL="0" indent="0">
              <a:buNone/>
            </a:pPr>
            <a:r>
              <a:rPr lang="en-US" sz="2400" dirty="0">
                <a:latin typeface="Times New Roman" panose="02020603050405020304" pitchFamily="18" charset="0"/>
                <a:cs typeface="Times New Roman" panose="02020603050405020304" pitchFamily="18" charset="0"/>
              </a:rPr>
              <a:t>1.High Cost</a:t>
            </a:r>
          </a:p>
          <a:p>
            <a:pPr marL="0" indent="0">
              <a:buNone/>
            </a:pPr>
            <a:r>
              <a:rPr lang="en-US" sz="2400" dirty="0">
                <a:latin typeface="Times New Roman" panose="02020603050405020304" pitchFamily="18" charset="0"/>
                <a:cs typeface="Times New Roman" panose="02020603050405020304" pitchFamily="18" charset="0"/>
              </a:rPr>
              <a:t>2.Poor Stability</a:t>
            </a:r>
          </a:p>
          <a:p>
            <a:pPr marL="0" indent="0">
              <a:buNone/>
            </a:pPr>
            <a:r>
              <a:rPr lang="en-US" sz="2400" dirty="0">
                <a:latin typeface="Times New Roman" panose="02020603050405020304" pitchFamily="18" charset="0"/>
                <a:cs typeface="Times New Roman" panose="02020603050405020304" pitchFamily="18" charset="0"/>
              </a:rPr>
              <a:t>3.Less Secure</a:t>
            </a:r>
          </a:p>
          <a:p>
            <a:pPr marL="0" indent="0">
              <a:buNone/>
            </a:pPr>
            <a:endParaRPr lang="en-IN" dirty="0"/>
          </a:p>
        </p:txBody>
      </p:sp>
    </p:spTree>
    <p:extLst>
      <p:ext uri="{BB962C8B-B14F-4D97-AF65-F5344CB8AC3E}">
        <p14:creationId xmlns:p14="http://schemas.microsoft.com/office/powerpoint/2010/main" val="36233954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US" sz="3600" b="1" dirty="0">
                <a:solidFill>
                  <a:srgbClr val="FF0000"/>
                </a:solidFill>
              </a:rPr>
              <a:t>Wireless Access Point</a:t>
            </a:r>
            <a:endParaRPr lang="en-IN" sz="3600"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196752"/>
            <a:ext cx="748883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390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458200" cy="2031325"/>
          </a:xfrm>
          <a:prstGeom prst="rect">
            <a:avLst/>
          </a:prstGeom>
        </p:spPr>
        <p:txBody>
          <a:bodyPr wrap="square">
            <a:spAutoFit/>
          </a:bodyPr>
          <a:lstStyle/>
          <a:p>
            <a:r>
              <a:rPr lang="en-US" b="1" dirty="0">
                <a:solidFill>
                  <a:srgbClr val="FF0000"/>
                </a:solidFill>
              </a:rPr>
              <a:t>Provide Communication Medium</a:t>
            </a:r>
          </a:p>
          <a:p>
            <a:pPr marL="285750" indent="-285750" algn="just">
              <a:buFont typeface="Arial" pitchFamily="34" charset="0"/>
              <a:buChar char="•"/>
            </a:pPr>
            <a:endParaRPr lang="en-US" b="1" dirty="0"/>
          </a:p>
          <a:p>
            <a:pPr marL="285750" indent="-285750" algn="just">
              <a:buFont typeface="Arial" pitchFamily="34" charset="0"/>
              <a:buChar char="•"/>
            </a:pPr>
            <a:r>
              <a:rPr lang="en-US" dirty="0"/>
              <a:t>A computer network offers a dynamic communication medium between extensively distinct people. </a:t>
            </a:r>
          </a:p>
          <a:p>
            <a:pPr marL="285750" indent="-285750" algn="just">
              <a:buFont typeface="Arial" pitchFamily="34" charset="0"/>
              <a:buChar char="•"/>
            </a:pPr>
            <a:endParaRPr lang="en-US" dirty="0"/>
          </a:p>
          <a:p>
            <a:pPr marL="285750" indent="-285750" algn="just">
              <a:buFont typeface="Arial" pitchFamily="34" charset="0"/>
              <a:buChar char="•"/>
            </a:pPr>
            <a:r>
              <a:rPr lang="en-US" dirty="0"/>
              <a:t>It is easy for two or more person living far apart to work on the same project by partitioning it using a network.</a:t>
            </a:r>
          </a:p>
        </p:txBody>
      </p:sp>
      <p:sp>
        <p:nvSpPr>
          <p:cNvPr id="3" name="Rectangle 2"/>
          <p:cNvSpPr/>
          <p:nvPr/>
        </p:nvSpPr>
        <p:spPr>
          <a:xfrm>
            <a:off x="304800" y="2514600"/>
            <a:ext cx="8305800" cy="3970318"/>
          </a:xfrm>
          <a:prstGeom prst="rect">
            <a:avLst/>
          </a:prstGeom>
        </p:spPr>
        <p:txBody>
          <a:bodyPr wrap="square">
            <a:spAutoFit/>
          </a:bodyPr>
          <a:lstStyle/>
          <a:p>
            <a:r>
              <a:rPr lang="en-US" b="1" dirty="0"/>
              <a:t>Uses of Computer Network for People</a:t>
            </a:r>
          </a:p>
          <a:p>
            <a:endParaRPr lang="en-US" b="1" dirty="0"/>
          </a:p>
          <a:p>
            <a:pPr marL="285750" indent="-285750">
              <a:buFont typeface="Arial" pitchFamily="34" charset="0"/>
              <a:buChar char="•"/>
            </a:pPr>
            <a:r>
              <a:rPr lang="en-US" dirty="0"/>
              <a:t>The computer networks provide the following services to a person.</a:t>
            </a:r>
          </a:p>
          <a:p>
            <a:endParaRPr lang="en-US" b="1" dirty="0"/>
          </a:p>
          <a:p>
            <a:r>
              <a:rPr lang="en-US" b="1" dirty="0">
                <a:solidFill>
                  <a:srgbClr val="FF0000"/>
                </a:solidFill>
              </a:rPr>
              <a:t>Access to Remote Information</a:t>
            </a:r>
          </a:p>
          <a:p>
            <a:pPr marL="285750" indent="-285750" algn="just">
              <a:buFont typeface="Arial" pitchFamily="34" charset="0"/>
              <a:buChar char="•"/>
            </a:pPr>
            <a:r>
              <a:rPr lang="en-US" dirty="0"/>
              <a:t>Access to remote information comes in several forms.</a:t>
            </a:r>
          </a:p>
          <a:p>
            <a:pPr marL="285750" indent="-285750" algn="just">
              <a:buFont typeface="Arial" pitchFamily="34" charset="0"/>
              <a:buChar char="•"/>
            </a:pPr>
            <a:endParaRPr lang="en-US" dirty="0"/>
          </a:p>
          <a:p>
            <a:pPr marL="285750" indent="-285750" algn="just">
              <a:buFont typeface="Arial" pitchFamily="34" charset="0"/>
              <a:buChar char="•"/>
            </a:pPr>
            <a:r>
              <a:rPr lang="en-US" dirty="0"/>
              <a:t>For </a:t>
            </a:r>
            <a:r>
              <a:rPr lang="en-US" dirty="0" err="1"/>
              <a:t>example,Home</a:t>
            </a:r>
            <a:r>
              <a:rPr lang="en-US" dirty="0"/>
              <a:t> shopping, paying telephone bills, e-banking, online share market, etc.</a:t>
            </a:r>
          </a:p>
          <a:p>
            <a:pPr marL="285750" indent="-285750" algn="just">
              <a:buFont typeface="Arial" pitchFamily="34" charset="0"/>
              <a:buChar char="•"/>
            </a:pPr>
            <a:r>
              <a:rPr lang="en-US" dirty="0"/>
              <a:t>It is possible to access an information system like the World Wide Web, which includes data about the craft, business, cooking, government, health, history, recreation, science, sports, etc.</a:t>
            </a:r>
          </a:p>
          <a:p>
            <a:pPr marL="285750" indent="-285750" algn="just">
              <a:buFont typeface="Arial" pitchFamily="34" charset="0"/>
              <a:buChar char="•"/>
            </a:pPr>
            <a:r>
              <a:rPr lang="en-US" dirty="0"/>
              <a:t>Newspaper is currently available online. You can access the news according to your interest.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en-US" sz="3600" b="1" dirty="0">
                <a:solidFill>
                  <a:srgbClr val="FF0000"/>
                </a:solidFill>
              </a:rPr>
              <a:t>NIC</a:t>
            </a:r>
            <a:endParaRPr lang="en-IN" sz="3600" b="1" dirty="0">
              <a:solidFill>
                <a:srgbClr val="FF0000"/>
              </a:solidFill>
            </a:endParaRPr>
          </a:p>
        </p:txBody>
      </p:sp>
      <p:sp>
        <p:nvSpPr>
          <p:cNvPr id="3" name="Content Placeholder 2"/>
          <p:cNvSpPr>
            <a:spLocks noGrp="1"/>
          </p:cNvSpPr>
          <p:nvPr>
            <p:ph idx="1"/>
          </p:nvPr>
        </p:nvSpPr>
        <p:spPr>
          <a:xfrm>
            <a:off x="395536" y="1124744"/>
            <a:ext cx="8229600" cy="5544616"/>
          </a:xfrm>
        </p:spPr>
        <p:txBody>
          <a:bodyPr>
            <a:normAutofit/>
          </a:bodyPr>
          <a:lstStyle/>
          <a:p>
            <a:pPr algn="just"/>
            <a:r>
              <a:rPr lang="en-US" sz="2400" dirty="0">
                <a:latin typeface="Times New Roman" panose="02020603050405020304" pitchFamily="18" charset="0"/>
                <a:cs typeface="Times New Roman" panose="02020603050405020304" pitchFamily="18" charset="0"/>
              </a:rPr>
              <a:t>Network Interface Card (NIC) is a </a:t>
            </a:r>
            <a:r>
              <a:rPr lang="en-US" sz="2400" b="1" dirty="0">
                <a:solidFill>
                  <a:srgbClr val="FF0000"/>
                </a:solidFill>
                <a:latin typeface="Times New Roman" panose="02020603050405020304" pitchFamily="18" charset="0"/>
                <a:cs typeface="Times New Roman" panose="02020603050405020304" pitchFamily="18" charset="0"/>
              </a:rPr>
              <a:t>hardware component</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that is present on the computer.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is used to </a:t>
            </a:r>
            <a:r>
              <a:rPr lang="en-US" sz="2400" b="1" dirty="0">
                <a:solidFill>
                  <a:srgbClr val="FF0000"/>
                </a:solidFill>
                <a:latin typeface="Times New Roman" panose="02020603050405020304" pitchFamily="18" charset="0"/>
                <a:cs typeface="Times New Roman" panose="02020603050405020304" pitchFamily="18" charset="0"/>
              </a:rPr>
              <a:t>connect different networking devices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such as computers and servers to share data over the connected network.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It provides functionality such as support for I/O interrupt, Direct Memory Access (DMA) interfaces, partitioning, and data transmission.</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NIC is important for us to establish a wired or wireless connection over the network.</a:t>
            </a:r>
          </a:p>
          <a:p>
            <a:pPr algn="just"/>
            <a:endParaRPr lang="en-US" sz="2400" dirty="0"/>
          </a:p>
          <a:p>
            <a:pPr algn="just"/>
            <a:endParaRPr lang="en-IN" sz="2400" dirty="0"/>
          </a:p>
        </p:txBody>
      </p:sp>
    </p:spTree>
    <p:extLst>
      <p:ext uri="{BB962C8B-B14F-4D97-AF65-F5344CB8AC3E}">
        <p14:creationId xmlns:p14="http://schemas.microsoft.com/office/powerpoint/2010/main" val="3656864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29600" cy="850106"/>
          </a:xfrm>
        </p:spPr>
        <p:txBody>
          <a:bodyPr>
            <a:normAutofit/>
          </a:bodyPr>
          <a:lstStyle/>
          <a:p>
            <a:r>
              <a:rPr lang="en-US" sz="3600" b="1" dirty="0">
                <a:solidFill>
                  <a:srgbClr val="FF0000"/>
                </a:solidFill>
              </a:rPr>
              <a:t>NIC</a:t>
            </a:r>
            <a:endParaRPr lang="en-IN" sz="3600" b="1" dirty="0">
              <a:solidFill>
                <a:srgbClr val="FF0000"/>
              </a:solidFill>
            </a:endParaRPr>
          </a:p>
        </p:txBody>
      </p:sp>
      <p:sp>
        <p:nvSpPr>
          <p:cNvPr id="3" name="Content Placeholder 2"/>
          <p:cNvSpPr>
            <a:spLocks noGrp="1"/>
          </p:cNvSpPr>
          <p:nvPr>
            <p:ph idx="1"/>
          </p:nvPr>
        </p:nvSpPr>
        <p:spPr>
          <a:xfrm>
            <a:off x="457200" y="980728"/>
            <a:ext cx="8229600" cy="5544616"/>
          </a:xfrm>
        </p:spPr>
        <p:txBody>
          <a:bodyPr>
            <a:normAutofit/>
          </a:bodyPr>
          <a:lstStyle/>
          <a:p>
            <a:pPr algn="just"/>
            <a:r>
              <a:rPr lang="en-US" sz="2400" dirty="0">
                <a:latin typeface="Times New Roman" panose="02020603050405020304" pitchFamily="18" charset="0"/>
                <a:cs typeface="Times New Roman" panose="02020603050405020304" pitchFamily="18" charset="0"/>
              </a:rPr>
              <a:t>Network Interface Card is also known as </a:t>
            </a:r>
            <a:r>
              <a:rPr lang="en-US" sz="2400" b="1" dirty="0">
                <a:latin typeface="Times New Roman" panose="02020603050405020304" pitchFamily="18" charset="0"/>
                <a:cs typeface="Times New Roman" panose="02020603050405020304" pitchFamily="18" charset="0"/>
              </a:rPr>
              <a:t>Network Interface Controller, Network Adapter, Ethernet card, Connection card</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LAN (Local Area Network) Adapter.</a:t>
            </a:r>
            <a:endParaRPr lang="en-IN" sz="2400" b="1"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A list of functions of the Network Interface Card is given below</a:t>
            </a:r>
          </a:p>
          <a:p>
            <a:pPr algn="just"/>
            <a:r>
              <a:rPr lang="en-US" sz="2400" dirty="0">
                <a:latin typeface="Times New Roman" panose="02020603050405020304" pitchFamily="18" charset="0"/>
                <a:cs typeface="Times New Roman" panose="02020603050405020304" pitchFamily="18" charset="0"/>
              </a:rPr>
              <a:t>NIC is used to convert data into a digital signal.</a:t>
            </a:r>
          </a:p>
          <a:p>
            <a:pPr algn="just"/>
            <a:r>
              <a:rPr lang="en-US" sz="2400" dirty="0">
                <a:latin typeface="Times New Roman" panose="02020603050405020304" pitchFamily="18" charset="0"/>
                <a:cs typeface="Times New Roman" panose="02020603050405020304" pitchFamily="18" charset="0"/>
              </a:rPr>
              <a:t>In the OSI model, NIC uses the physical layer to transmit signals and the network layer to transmit data packets.</a:t>
            </a:r>
          </a:p>
          <a:p>
            <a:pPr algn="just"/>
            <a:r>
              <a:rPr lang="en-US" sz="2400" dirty="0">
                <a:latin typeface="Times New Roman" panose="02020603050405020304" pitchFamily="18" charset="0"/>
                <a:cs typeface="Times New Roman" panose="02020603050405020304" pitchFamily="18" charset="0"/>
              </a:rPr>
              <a:t>NIC offers both wired (using cables) and wireless (using Wi-Fi) data communication techniques.</a:t>
            </a:r>
          </a:p>
          <a:p>
            <a:pPr algn="just"/>
            <a:r>
              <a:rPr lang="en-US" sz="2400" dirty="0">
                <a:latin typeface="Times New Roman" panose="02020603050405020304" pitchFamily="18" charset="0"/>
                <a:cs typeface="Times New Roman" panose="02020603050405020304" pitchFamily="18" charset="0"/>
              </a:rPr>
              <a:t>NIC is a middleware between a computer/server and a data network.</a:t>
            </a:r>
          </a:p>
          <a:p>
            <a:pPr algn="just"/>
            <a:r>
              <a:rPr lang="en-US" sz="2400" dirty="0">
                <a:latin typeface="Times New Roman" panose="02020603050405020304" pitchFamily="18" charset="0"/>
                <a:cs typeface="Times New Roman" panose="02020603050405020304" pitchFamily="18" charset="0"/>
              </a:rPr>
              <a:t>NIC operates on both physical as well as the data link layer of the OSI model.</a:t>
            </a:r>
          </a:p>
          <a:p>
            <a:pPr algn="just"/>
            <a:endParaRPr lang="en-US" sz="2400" dirty="0"/>
          </a:p>
          <a:p>
            <a:pPr algn="just"/>
            <a:endParaRPr lang="en-IN" sz="2400" dirty="0"/>
          </a:p>
        </p:txBody>
      </p:sp>
    </p:spTree>
    <p:extLst>
      <p:ext uri="{BB962C8B-B14F-4D97-AF65-F5344CB8AC3E}">
        <p14:creationId xmlns:p14="http://schemas.microsoft.com/office/powerpoint/2010/main" val="537863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850106"/>
          </a:xfrm>
        </p:spPr>
        <p:txBody>
          <a:bodyPr>
            <a:normAutofit/>
          </a:bodyPr>
          <a:lstStyle/>
          <a:p>
            <a:r>
              <a:rPr lang="en-US" sz="3600" b="1" dirty="0">
                <a:solidFill>
                  <a:srgbClr val="FF0000"/>
                </a:solidFill>
              </a:rPr>
              <a:t>NIC</a:t>
            </a:r>
            <a:endParaRPr lang="en-IN" sz="3600" b="1"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49463"/>
            <a:ext cx="7056784"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811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706090"/>
          </a:xfrm>
        </p:spPr>
        <p:txBody>
          <a:bodyPr>
            <a:normAutofit/>
          </a:bodyPr>
          <a:lstStyle/>
          <a:p>
            <a:r>
              <a:rPr lang="en-US" sz="3600" b="1" dirty="0">
                <a:solidFill>
                  <a:srgbClr val="FF0000"/>
                </a:solidFill>
              </a:rPr>
              <a:t>NIC</a:t>
            </a:r>
            <a:endParaRPr lang="en-IN" sz="3600" b="1" dirty="0">
              <a:solidFill>
                <a:srgbClr val="FF0000"/>
              </a:solidFill>
            </a:endParaRPr>
          </a:p>
        </p:txBody>
      </p:sp>
      <p:sp>
        <p:nvSpPr>
          <p:cNvPr id="3" name="Content Placeholder 2"/>
          <p:cNvSpPr>
            <a:spLocks noGrp="1"/>
          </p:cNvSpPr>
          <p:nvPr>
            <p:ph idx="1"/>
          </p:nvPr>
        </p:nvSpPr>
        <p:spPr>
          <a:xfrm>
            <a:off x="467544" y="836712"/>
            <a:ext cx="8229600" cy="5544616"/>
          </a:xfrm>
        </p:spPr>
        <p:txBody>
          <a:bodyPr>
            <a:normAutofit fontScale="92500"/>
          </a:bodyPr>
          <a:lstStyle/>
          <a:p>
            <a:pPr marL="0" indent="0" algn="just">
              <a:buNone/>
            </a:pPr>
            <a:r>
              <a:rPr lang="en-US" sz="2800" b="1" dirty="0">
                <a:latin typeface="Times New Roman" panose="02020603050405020304" pitchFamily="18" charset="0"/>
                <a:cs typeface="Times New Roman" panose="02020603050405020304" pitchFamily="18" charset="0"/>
              </a:rPr>
              <a:t>Types of Network Interface Cards</a:t>
            </a:r>
          </a:p>
          <a:p>
            <a:pPr marL="0" indent="0" algn="just">
              <a:buNone/>
            </a:pPr>
            <a:r>
              <a:rPr lang="en-US" sz="2800" b="1" dirty="0">
                <a:latin typeface="Times New Roman" panose="02020603050405020304" pitchFamily="18" charset="0"/>
                <a:cs typeface="Times New Roman" panose="02020603050405020304" pitchFamily="18" charset="0"/>
              </a:rPr>
              <a:t>1. Ethernet NIC</a:t>
            </a: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Ethernet NIC was developed by </a:t>
            </a:r>
            <a:r>
              <a:rPr lang="en-US" sz="2800" b="1" dirty="0">
                <a:latin typeface="Times New Roman" panose="02020603050405020304" pitchFamily="18" charset="0"/>
                <a:cs typeface="Times New Roman" panose="02020603050405020304" pitchFamily="18" charset="0"/>
              </a:rPr>
              <a:t>Robert Metcalf in 1980</a:t>
            </a:r>
            <a:r>
              <a:rPr lang="en-US" sz="2800" dirty="0">
                <a:latin typeface="Times New Roman" panose="02020603050405020304" pitchFamily="18" charset="0"/>
                <a:cs typeface="Times New Roman" panose="02020603050405020304" pitchFamily="18" charset="0"/>
              </a:rPr>
              <a:t>. It is made by Ethernet cables. This type of NIC is most widely used in the LAN, MAN, and WAN networks.</a:t>
            </a:r>
          </a:p>
          <a:p>
            <a:pPr marL="0" indent="0" algn="just">
              <a:buNone/>
            </a:pPr>
            <a:r>
              <a:rPr lang="en-US" sz="2800" b="1" dirty="0">
                <a:latin typeface="Times New Roman" panose="02020603050405020304" pitchFamily="18" charset="0"/>
                <a:cs typeface="Times New Roman" panose="02020603050405020304" pitchFamily="18" charset="0"/>
              </a:rPr>
              <a:t>Example:</a:t>
            </a:r>
            <a:r>
              <a:rPr lang="en-US" sz="2800" dirty="0">
                <a:latin typeface="Times New Roman" panose="02020603050405020304" pitchFamily="18" charset="0"/>
                <a:cs typeface="Times New Roman" panose="02020603050405020304" pitchFamily="18" charset="0"/>
              </a:rPr>
              <a:t> TP-LINK TG-3468 Gigabit PCI Express Network Adapter.</a:t>
            </a:r>
          </a:p>
          <a:p>
            <a:pPr marL="0" indent="0" algn="just">
              <a:buNone/>
            </a:pPr>
            <a:r>
              <a:rPr lang="en-US" sz="2800" b="1" dirty="0">
                <a:latin typeface="Times New Roman" panose="02020603050405020304" pitchFamily="18" charset="0"/>
                <a:cs typeface="Times New Roman" panose="02020603050405020304" pitchFamily="18" charset="0"/>
              </a:rPr>
              <a:t>2. Wireless Networks NIC</a:t>
            </a: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a:latin typeface="Times New Roman" panose="02020603050405020304" pitchFamily="18" charset="0"/>
                <a:cs typeface="Times New Roman" panose="02020603050405020304" pitchFamily="18" charset="0"/>
              </a:rPr>
              <a:t>It is a wireless network that allows us to connect the devices without using the cables. These types of NICs are used to design a Wi-Fi connection.</a:t>
            </a:r>
          </a:p>
          <a:p>
            <a:pPr marL="0" indent="0" algn="just">
              <a:buNone/>
            </a:pPr>
            <a:r>
              <a:rPr lang="en-US" sz="2800" b="1" dirty="0">
                <a:latin typeface="Times New Roman" panose="02020603050405020304" pitchFamily="18" charset="0"/>
                <a:cs typeface="Times New Roman" panose="02020603050405020304" pitchFamily="18" charset="0"/>
              </a:rPr>
              <a:t>Example:</a:t>
            </a:r>
            <a:r>
              <a:rPr lang="en-US" sz="2800" dirty="0">
                <a:latin typeface="Times New Roman" panose="02020603050405020304" pitchFamily="18" charset="0"/>
                <a:cs typeface="Times New Roman" panose="02020603050405020304" pitchFamily="18" charset="0"/>
              </a:rPr>
              <a:t> Intel 3160 Dual-Band Wireless Adapter</a:t>
            </a:r>
          </a:p>
          <a:p>
            <a:pPr marL="0" indent="0" algn="just">
              <a:buNone/>
            </a:pPr>
            <a:endParaRPr lang="en-US" dirty="0"/>
          </a:p>
          <a:p>
            <a:endParaRPr lang="en-IN" dirty="0"/>
          </a:p>
        </p:txBody>
      </p:sp>
    </p:spTree>
    <p:extLst>
      <p:ext uri="{BB962C8B-B14F-4D97-AF65-F5344CB8AC3E}">
        <p14:creationId xmlns:p14="http://schemas.microsoft.com/office/powerpoint/2010/main" val="472717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Autofit/>
          </a:bodyPr>
          <a:lstStyle/>
          <a:p>
            <a:r>
              <a:rPr lang="en-US" sz="3600" b="1" dirty="0">
                <a:solidFill>
                  <a:srgbClr val="FF0000"/>
                </a:solidFill>
              </a:rPr>
              <a:t>Firewalls</a:t>
            </a:r>
            <a:endParaRPr lang="en-IN" sz="3600" b="1" dirty="0">
              <a:solidFill>
                <a:srgbClr val="FF0000"/>
              </a:solidFill>
            </a:endParaRPr>
          </a:p>
        </p:txBody>
      </p:sp>
      <p:sp>
        <p:nvSpPr>
          <p:cNvPr id="3" name="Content Placeholder 2"/>
          <p:cNvSpPr>
            <a:spLocks noGrp="1"/>
          </p:cNvSpPr>
          <p:nvPr>
            <p:ph idx="1"/>
          </p:nvPr>
        </p:nvSpPr>
        <p:spPr>
          <a:xfrm>
            <a:off x="457200" y="1052736"/>
            <a:ext cx="8229600" cy="5073427"/>
          </a:xfrm>
        </p:spPr>
        <p:txBody>
          <a:bodyPr>
            <a:normAutofit/>
          </a:bodyPr>
          <a:lstStyle/>
          <a:p>
            <a:pPr algn="just"/>
            <a:r>
              <a:rPr lang="en-US" sz="2400" i="0" dirty="0">
                <a:effectLst/>
                <a:latin typeface="Times New Roman" panose="02020603050405020304" pitchFamily="18" charset="0"/>
                <a:cs typeface="Times New Roman" panose="02020603050405020304" pitchFamily="18" charset="0"/>
              </a:rPr>
              <a:t>Network Firewalls</a:t>
            </a:r>
            <a:r>
              <a:rPr lang="en-US" sz="2400" b="0" i="0" dirty="0">
                <a:solidFill>
                  <a:srgbClr val="273239"/>
                </a:solidFill>
                <a:effectLst/>
                <a:latin typeface="Times New Roman" panose="02020603050405020304" pitchFamily="18" charset="0"/>
                <a:cs typeface="Times New Roman" panose="02020603050405020304" pitchFamily="18" charset="0"/>
              </a:rPr>
              <a:t> are the devices that are used to prevent private networks from </a:t>
            </a:r>
            <a:r>
              <a:rPr lang="en-US" sz="2400" b="0" i="0" dirty="0">
                <a:solidFill>
                  <a:srgbClr val="FF0000"/>
                </a:solidFill>
                <a:effectLst/>
                <a:latin typeface="Times New Roman" panose="02020603050405020304" pitchFamily="18" charset="0"/>
                <a:cs typeface="Times New Roman" panose="02020603050405020304" pitchFamily="18" charset="0"/>
              </a:rPr>
              <a:t>unauthorized access.  </a:t>
            </a:r>
          </a:p>
          <a:p>
            <a:pPr marL="0" indent="0" algn="just">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A Firewall is a </a:t>
            </a:r>
            <a:r>
              <a:rPr lang="en-US" sz="2400" b="0" i="0" dirty="0">
                <a:solidFill>
                  <a:srgbClr val="FF0000"/>
                </a:solidFill>
                <a:effectLst/>
                <a:latin typeface="Times New Roman" panose="02020603050405020304" pitchFamily="18" charset="0"/>
                <a:cs typeface="Times New Roman" panose="02020603050405020304" pitchFamily="18" charset="0"/>
              </a:rPr>
              <a:t>security solution </a:t>
            </a:r>
            <a:r>
              <a:rPr lang="en-US" sz="2400" b="0" i="0" dirty="0">
                <a:solidFill>
                  <a:srgbClr val="273239"/>
                </a:solidFill>
                <a:effectLst/>
                <a:latin typeface="Times New Roman" panose="02020603050405020304" pitchFamily="18" charset="0"/>
                <a:cs typeface="Times New Roman" panose="02020603050405020304" pitchFamily="18" charset="0"/>
              </a:rPr>
              <a:t>for the computers or devices that are connected to a network, they can be either in form of hardware as well as in form of software. </a:t>
            </a:r>
          </a:p>
          <a:p>
            <a:pPr marL="0" indent="0" algn="just">
              <a:buNone/>
            </a:pP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It monitors and controls the </a:t>
            </a:r>
            <a:r>
              <a:rPr lang="en-US" sz="2400" b="0" i="0" dirty="0">
                <a:solidFill>
                  <a:srgbClr val="FF0000"/>
                </a:solidFill>
                <a:effectLst/>
                <a:latin typeface="Times New Roman" panose="02020603050405020304" pitchFamily="18" charset="0"/>
                <a:cs typeface="Times New Roman" panose="02020603050405020304" pitchFamily="18" charset="0"/>
              </a:rPr>
              <a:t>incoming and outgoing traffic</a:t>
            </a:r>
            <a:r>
              <a:rPr lang="en-US" sz="2400" b="0" i="0" dirty="0">
                <a:solidFill>
                  <a:srgbClr val="273239"/>
                </a:solidFill>
                <a:effectLst/>
                <a:latin typeface="Times New Roman" panose="02020603050405020304" pitchFamily="18" charset="0"/>
                <a:cs typeface="Times New Roman" panose="02020603050405020304" pitchFamily="18" charset="0"/>
              </a:rPr>
              <a:t> (the amount of data moving across a computer network at any given time ).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7188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solidFill>
                  <a:srgbClr val="FF0000"/>
                </a:solidFill>
              </a:rPr>
              <a:t>Firewalls</a:t>
            </a:r>
            <a:endParaRPr lang="en-IN" sz="3600" b="1" dirty="0">
              <a:solidFill>
                <a:srgbClr val="FF0000"/>
              </a:solidFill>
            </a:endParaRPr>
          </a:p>
        </p:txBody>
      </p:sp>
      <p:sp>
        <p:nvSpPr>
          <p:cNvPr id="3" name="Content Placeholder 2"/>
          <p:cNvSpPr>
            <a:spLocks noGrp="1"/>
          </p:cNvSpPr>
          <p:nvPr>
            <p:ph idx="1"/>
          </p:nvPr>
        </p:nvSpPr>
        <p:spPr>
          <a:xfrm>
            <a:off x="457200" y="1124744"/>
            <a:ext cx="8229600" cy="5001419"/>
          </a:xfrm>
        </p:spPr>
        <p:txBody>
          <a:bodyPr>
            <a:normAutofit/>
          </a:bodyPr>
          <a:lstStyle/>
          <a:p>
            <a:pPr algn="just"/>
            <a:r>
              <a:rPr lang="en-US" b="0" i="0" dirty="0">
                <a:solidFill>
                  <a:srgbClr val="273239"/>
                </a:solidFill>
                <a:effectLst/>
                <a:latin typeface="Times New Roman" panose="02020603050405020304" pitchFamily="18" charset="0"/>
                <a:cs typeface="Times New Roman" panose="02020603050405020304" pitchFamily="18" charset="0"/>
              </a:rPr>
              <a:t>The major purpose of the network firewall is to protect an </a:t>
            </a:r>
            <a:r>
              <a:rPr lang="en-US" b="0" i="0" dirty="0">
                <a:solidFill>
                  <a:srgbClr val="FF0000"/>
                </a:solidFill>
                <a:effectLst/>
                <a:latin typeface="Times New Roman" panose="02020603050405020304" pitchFamily="18" charset="0"/>
                <a:cs typeface="Times New Roman" panose="02020603050405020304" pitchFamily="18" charset="0"/>
              </a:rPr>
              <a:t>inner network </a:t>
            </a:r>
            <a:r>
              <a:rPr lang="en-US" b="0" i="0" dirty="0">
                <a:solidFill>
                  <a:srgbClr val="273239"/>
                </a:solidFill>
                <a:effectLst/>
                <a:latin typeface="Times New Roman" panose="02020603050405020304" pitchFamily="18" charset="0"/>
                <a:cs typeface="Times New Roman" panose="02020603050405020304" pitchFamily="18" charset="0"/>
              </a:rPr>
              <a:t>by separating it from the outer network.</a:t>
            </a:r>
          </a:p>
          <a:p>
            <a:pPr marL="0" indent="0" algn="just">
              <a:buNone/>
            </a:pPr>
            <a:endParaRPr lang="en-US" b="0" i="0" dirty="0">
              <a:solidFill>
                <a:srgbClr val="273239"/>
              </a:solidFill>
              <a:effectLst/>
              <a:latin typeface="Times New Roman" panose="02020603050405020304" pitchFamily="18" charset="0"/>
              <a:cs typeface="Times New Roman" panose="02020603050405020304" pitchFamily="18" charset="0"/>
            </a:endParaRPr>
          </a:p>
          <a:p>
            <a:pPr algn="just"/>
            <a:r>
              <a:rPr lang="en-US" b="0" i="0" dirty="0">
                <a:solidFill>
                  <a:srgbClr val="273239"/>
                </a:solidFill>
                <a:effectLst/>
                <a:latin typeface="Times New Roman" panose="02020603050405020304" pitchFamily="18" charset="0"/>
                <a:cs typeface="Times New Roman" panose="02020603050405020304" pitchFamily="18" charset="0"/>
              </a:rPr>
              <a:t> Inner Network can be simply called a network created inside an organization and a network that is not in the range of inner network can be considered as </a:t>
            </a:r>
            <a:r>
              <a:rPr lang="en-US" b="0" i="0" dirty="0">
                <a:solidFill>
                  <a:srgbClr val="FF0000"/>
                </a:solidFill>
                <a:effectLst/>
                <a:latin typeface="Times New Roman" panose="02020603050405020304" pitchFamily="18" charset="0"/>
                <a:cs typeface="Times New Roman" panose="02020603050405020304" pitchFamily="18" charset="0"/>
              </a:rPr>
              <a:t>Outer Network.</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380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5DC7-9EDF-AD2D-2537-53B2CF7429DC}"/>
              </a:ext>
            </a:extLst>
          </p:cNvPr>
          <p:cNvSpPr>
            <a:spLocks noGrp="1"/>
          </p:cNvSpPr>
          <p:nvPr>
            <p:ph type="title"/>
          </p:nvPr>
        </p:nvSpPr>
        <p:spPr>
          <a:xfrm>
            <a:off x="431446" y="116632"/>
            <a:ext cx="8229600" cy="778098"/>
          </a:xfrm>
        </p:spPr>
        <p:txBody>
          <a:bodyPr/>
          <a:lstStyle/>
          <a:p>
            <a:r>
              <a:rPr lang="en-US" sz="4400" b="1" dirty="0">
                <a:solidFill>
                  <a:srgbClr val="FF0000"/>
                </a:solidFill>
              </a:rPr>
              <a:t>Firewalls</a:t>
            </a:r>
            <a:endParaRPr lang="en-US" dirty="0">
              <a:solidFill>
                <a:srgbClr val="FF0000"/>
              </a:solidFill>
            </a:endParaRPr>
          </a:p>
        </p:txBody>
      </p:sp>
      <p:sp>
        <p:nvSpPr>
          <p:cNvPr id="3" name="Content Placeholder 2">
            <a:extLst>
              <a:ext uri="{FF2B5EF4-FFF2-40B4-BE49-F238E27FC236}">
                <a16:creationId xmlns:a16="http://schemas.microsoft.com/office/drawing/2014/main" id="{90C278B4-CC61-937F-0D62-5CD5A11B45D8}"/>
              </a:ext>
            </a:extLst>
          </p:cNvPr>
          <p:cNvSpPr>
            <a:spLocks noGrp="1"/>
          </p:cNvSpPr>
          <p:nvPr>
            <p:ph idx="1"/>
          </p:nvPr>
        </p:nvSpPr>
        <p:spPr>
          <a:xfrm>
            <a:off x="457200" y="1052736"/>
            <a:ext cx="8579296" cy="5688632"/>
          </a:xfrm>
        </p:spPr>
        <p:txBody>
          <a:bodyPr>
            <a:normAutofit fontScale="55000" lnSpcReduction="20000"/>
          </a:bodyPr>
          <a:lstStyle/>
          <a:p>
            <a:pPr marL="0" indent="0" algn="l" fontAlgn="base">
              <a:buNone/>
            </a:pPr>
            <a:r>
              <a:rPr lang="en-US" sz="3600" b="1" i="0" dirty="0">
                <a:solidFill>
                  <a:srgbClr val="FF0000"/>
                </a:solidFill>
                <a:effectLst/>
                <a:latin typeface="Times New Roman" panose="02020603050405020304" pitchFamily="18" charset="0"/>
                <a:cs typeface="Times New Roman" panose="02020603050405020304" pitchFamily="18" charset="0"/>
              </a:rPr>
              <a:t>Advantages of Network Firewall :</a:t>
            </a:r>
          </a:p>
          <a:p>
            <a:pPr marL="0" indent="0" algn="l" fontAlgn="base">
              <a:buNone/>
            </a:pPr>
            <a:endParaRPr lang="en-US" sz="3600" b="0" i="0" dirty="0">
              <a:solidFill>
                <a:srgbClr val="273239"/>
              </a:solidFill>
              <a:effectLst/>
              <a:latin typeface="Times New Roman" panose="02020603050405020304" pitchFamily="18" charset="0"/>
              <a:cs typeface="Times New Roman" panose="02020603050405020304" pitchFamily="18" charset="0"/>
            </a:endParaRPr>
          </a:p>
          <a:p>
            <a:pPr fontAlgn="base">
              <a:buFont typeface="+mj-lt"/>
              <a:buAutoNum type="arabicPeriod"/>
            </a:pPr>
            <a:r>
              <a:rPr lang="en-US" sz="3600" b="1" i="0" dirty="0">
                <a:solidFill>
                  <a:srgbClr val="273239"/>
                </a:solidFill>
                <a:effectLst/>
                <a:latin typeface="Times New Roman" panose="02020603050405020304" pitchFamily="18" charset="0"/>
                <a:cs typeface="Times New Roman" panose="02020603050405020304" pitchFamily="18" charset="0"/>
              </a:rPr>
              <a:t>Monitors Network Traffic </a:t>
            </a:r>
            <a:br>
              <a:rPr lang="en-US" sz="3600" b="0" i="0" dirty="0">
                <a:solidFill>
                  <a:srgbClr val="273239"/>
                </a:solidFill>
                <a:effectLst/>
                <a:latin typeface="Times New Roman" panose="02020603050405020304" pitchFamily="18" charset="0"/>
                <a:cs typeface="Times New Roman" panose="02020603050405020304" pitchFamily="18" charset="0"/>
              </a:rPr>
            </a:br>
            <a:r>
              <a:rPr lang="en-US" sz="3600" b="0" i="0" dirty="0">
                <a:solidFill>
                  <a:srgbClr val="273239"/>
                </a:solidFill>
                <a:effectLst/>
                <a:latin typeface="Times New Roman" panose="02020603050405020304" pitchFamily="18" charset="0"/>
                <a:cs typeface="Times New Roman" panose="02020603050405020304" pitchFamily="18" charset="0"/>
              </a:rPr>
              <a:t>A network firewall monitors and analyzes traffic by inspecting whether the traffic or packets passing through our network is safe for our network or not. By doing so, it keeps our network away from any malicious content that can harm our network.</a:t>
            </a:r>
            <a:br>
              <a:rPr lang="en-US" sz="3600" b="0" i="0" dirty="0">
                <a:solidFill>
                  <a:srgbClr val="273239"/>
                </a:solidFill>
                <a:effectLst/>
                <a:latin typeface="Times New Roman" panose="02020603050405020304" pitchFamily="18" charset="0"/>
                <a:cs typeface="Times New Roman" panose="02020603050405020304" pitchFamily="18" charset="0"/>
              </a:rPr>
            </a:br>
            <a:r>
              <a:rPr lang="en-US" sz="3600" b="0" i="0" dirty="0">
                <a:solidFill>
                  <a:srgbClr val="273239"/>
                </a:solidFill>
                <a:effectLst/>
                <a:latin typeface="Times New Roman" panose="02020603050405020304" pitchFamily="18" charset="0"/>
                <a:cs typeface="Times New Roman" panose="02020603050405020304" pitchFamily="18" charset="0"/>
              </a:rPr>
              <a:t> </a:t>
            </a:r>
          </a:p>
          <a:p>
            <a:pPr fontAlgn="base">
              <a:buFont typeface="+mj-lt"/>
              <a:buAutoNum type="arabicPeriod"/>
            </a:pPr>
            <a:r>
              <a:rPr lang="en-US" sz="3600" b="1" i="0" dirty="0">
                <a:solidFill>
                  <a:srgbClr val="273239"/>
                </a:solidFill>
                <a:effectLst/>
                <a:latin typeface="Times New Roman" panose="02020603050405020304" pitchFamily="18" charset="0"/>
                <a:cs typeface="Times New Roman" panose="02020603050405020304" pitchFamily="18" charset="0"/>
              </a:rPr>
              <a:t>Halt Hacking </a:t>
            </a:r>
            <a:br>
              <a:rPr lang="en-US" sz="3600" b="0" i="0" dirty="0">
                <a:solidFill>
                  <a:srgbClr val="273239"/>
                </a:solidFill>
                <a:effectLst/>
                <a:latin typeface="Times New Roman" panose="02020603050405020304" pitchFamily="18" charset="0"/>
                <a:cs typeface="Times New Roman" panose="02020603050405020304" pitchFamily="18" charset="0"/>
              </a:rPr>
            </a:br>
            <a:r>
              <a:rPr lang="en-US" sz="3600" b="0" i="0" dirty="0">
                <a:solidFill>
                  <a:srgbClr val="273239"/>
                </a:solidFill>
                <a:effectLst/>
                <a:latin typeface="Times New Roman" panose="02020603050405020304" pitchFamily="18" charset="0"/>
                <a:cs typeface="Times New Roman" panose="02020603050405020304" pitchFamily="18" charset="0"/>
              </a:rPr>
              <a:t>In a society where everyone is connected to technology, it becomes more important to keep firewalls in our network and use the internet safely.</a:t>
            </a:r>
            <a:br>
              <a:rPr lang="en-US" sz="3600" b="0" i="0" dirty="0">
                <a:solidFill>
                  <a:srgbClr val="273239"/>
                </a:solidFill>
                <a:effectLst/>
                <a:latin typeface="Times New Roman" panose="02020603050405020304" pitchFamily="18" charset="0"/>
                <a:cs typeface="Times New Roman" panose="02020603050405020304" pitchFamily="18" charset="0"/>
              </a:rPr>
            </a:br>
            <a:r>
              <a:rPr lang="en-US" sz="3600" b="0" i="0" dirty="0">
                <a:solidFill>
                  <a:srgbClr val="273239"/>
                </a:solidFill>
                <a:effectLst/>
                <a:latin typeface="Times New Roman" panose="02020603050405020304" pitchFamily="18" charset="0"/>
                <a:cs typeface="Times New Roman" panose="02020603050405020304" pitchFamily="18" charset="0"/>
              </a:rPr>
              <a:t> </a:t>
            </a:r>
          </a:p>
          <a:p>
            <a:pPr fontAlgn="base">
              <a:buFont typeface="+mj-lt"/>
              <a:buAutoNum type="arabicPeriod"/>
            </a:pPr>
            <a:r>
              <a:rPr lang="en-US" sz="3600" b="1" i="0" dirty="0">
                <a:solidFill>
                  <a:srgbClr val="273239"/>
                </a:solidFill>
                <a:effectLst/>
                <a:latin typeface="Times New Roman" panose="02020603050405020304" pitchFamily="18" charset="0"/>
                <a:cs typeface="Times New Roman" panose="02020603050405020304" pitchFamily="18" charset="0"/>
              </a:rPr>
              <a:t>Stops viruses </a:t>
            </a:r>
            <a:br>
              <a:rPr lang="en-US" sz="3600" b="0" i="0" dirty="0">
                <a:solidFill>
                  <a:srgbClr val="273239"/>
                </a:solidFill>
                <a:effectLst/>
                <a:latin typeface="Times New Roman" panose="02020603050405020304" pitchFamily="18" charset="0"/>
                <a:cs typeface="Times New Roman" panose="02020603050405020304" pitchFamily="18" charset="0"/>
              </a:rPr>
            </a:br>
            <a:r>
              <a:rPr lang="en-US" sz="3600" b="0" i="0" dirty="0">
                <a:solidFill>
                  <a:srgbClr val="273239"/>
                </a:solidFill>
                <a:effectLst/>
                <a:latin typeface="Times New Roman" panose="02020603050405020304" pitchFamily="18" charset="0"/>
                <a:cs typeface="Times New Roman" panose="02020603050405020304" pitchFamily="18" charset="0"/>
              </a:rPr>
              <a:t>Viruses can come from anywhere, such as from an insecure website, from a spam message, or any threat, so it becomes more important to have a strong defense system (i.e. firewall in this case), a virus attack can easily shut off a whole network. In such a situation, a firewall plays a vital role. </a:t>
            </a:r>
            <a:br>
              <a:rPr lang="en-US" b="0" i="0" dirty="0">
                <a:solidFill>
                  <a:srgbClr val="273239"/>
                </a:solidFill>
                <a:effectLst/>
                <a:latin typeface="Times New Roman" panose="02020603050405020304" pitchFamily="18" charset="0"/>
                <a:cs typeface="Times New Roman" panose="02020603050405020304" pitchFamily="18" charset="0"/>
              </a:rPr>
            </a:br>
            <a:r>
              <a:rPr lang="en-US" b="0" i="0" dirty="0">
                <a:solidFill>
                  <a:srgbClr val="273239"/>
                </a:solidFill>
                <a:effectLst/>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2532503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801B2-9DA8-3DB5-6878-ED01E4910FFF}"/>
              </a:ext>
            </a:extLst>
          </p:cNvPr>
          <p:cNvSpPr>
            <a:spLocks noGrp="1"/>
          </p:cNvSpPr>
          <p:nvPr>
            <p:ph type="title"/>
          </p:nvPr>
        </p:nvSpPr>
        <p:spPr>
          <a:xfrm>
            <a:off x="457200" y="274638"/>
            <a:ext cx="8229600" cy="457199"/>
          </a:xfrm>
        </p:spPr>
        <p:txBody>
          <a:bodyPr>
            <a:normAutofit fontScale="90000"/>
          </a:bodyPr>
          <a:lstStyle/>
          <a:p>
            <a:r>
              <a:rPr lang="en-US" sz="4400" b="1" dirty="0">
                <a:solidFill>
                  <a:srgbClr val="FF0000"/>
                </a:solidFill>
              </a:rPr>
              <a:t>Firewalls</a:t>
            </a:r>
            <a:endParaRPr lang="en-US" dirty="0">
              <a:solidFill>
                <a:srgbClr val="FF0000"/>
              </a:solidFill>
            </a:endParaRPr>
          </a:p>
        </p:txBody>
      </p:sp>
      <p:sp>
        <p:nvSpPr>
          <p:cNvPr id="3" name="Content Placeholder 2">
            <a:extLst>
              <a:ext uri="{FF2B5EF4-FFF2-40B4-BE49-F238E27FC236}">
                <a16:creationId xmlns:a16="http://schemas.microsoft.com/office/drawing/2014/main" id="{0089DB9F-83F8-D4DA-95C7-2B082D9A10CC}"/>
              </a:ext>
            </a:extLst>
          </p:cNvPr>
          <p:cNvSpPr>
            <a:spLocks noGrp="1"/>
          </p:cNvSpPr>
          <p:nvPr>
            <p:ph idx="1"/>
          </p:nvPr>
        </p:nvSpPr>
        <p:spPr>
          <a:xfrm>
            <a:off x="457200" y="980728"/>
            <a:ext cx="8686800" cy="5145435"/>
          </a:xfrm>
        </p:spPr>
        <p:txBody>
          <a:bodyPr>
            <a:normAutofit/>
          </a:bodyPr>
          <a:lstStyle/>
          <a:p>
            <a:pPr marL="0" indent="0" algn="l" fontAlgn="base">
              <a:buNone/>
            </a:pPr>
            <a:r>
              <a:rPr lang="en-US" sz="2800" b="1" i="0" dirty="0">
                <a:solidFill>
                  <a:srgbClr val="273239"/>
                </a:solidFill>
                <a:effectLst/>
                <a:latin typeface="Times New Roman" panose="02020603050405020304" pitchFamily="18" charset="0"/>
                <a:cs typeface="Times New Roman" panose="02020603050405020304" pitchFamily="18" charset="0"/>
              </a:rPr>
              <a:t>4.Better security </a:t>
            </a:r>
            <a:br>
              <a:rPr lang="en-US" sz="2800" b="0" i="0" dirty="0">
                <a:solidFill>
                  <a:srgbClr val="273239"/>
                </a:solidFill>
                <a:effectLst/>
                <a:latin typeface="Times New Roman" panose="02020603050405020304" pitchFamily="18" charset="0"/>
                <a:cs typeface="Times New Roman" panose="02020603050405020304" pitchFamily="18" charset="0"/>
              </a:rPr>
            </a:br>
            <a:r>
              <a:rPr lang="en-US" sz="2800" b="0" i="0" dirty="0">
                <a:solidFill>
                  <a:srgbClr val="273239"/>
                </a:solidFill>
                <a:effectLst/>
                <a:latin typeface="Times New Roman" panose="02020603050405020304" pitchFamily="18" charset="0"/>
                <a:cs typeface="Times New Roman" panose="02020603050405020304" pitchFamily="18" charset="0"/>
              </a:rPr>
              <a:t>If it is about monitoring and analyzing the network from time to time and establishing a malware-free, virus-free, spam-free environment so network firewall will provide better security to our network.</a:t>
            </a:r>
          </a:p>
          <a:p>
            <a:pPr marL="0" indent="0" algn="l" fontAlgn="base">
              <a:buNone/>
            </a:pPr>
            <a:endParaRPr lang="en-US" sz="2800" b="0" i="0" dirty="0">
              <a:solidFill>
                <a:srgbClr val="273239"/>
              </a:solidFill>
              <a:effectLst/>
              <a:latin typeface="Times New Roman" panose="02020603050405020304" pitchFamily="18" charset="0"/>
              <a:cs typeface="Times New Roman" panose="02020603050405020304" pitchFamily="18" charset="0"/>
            </a:endParaRPr>
          </a:p>
          <a:p>
            <a:pPr marL="0" indent="0" algn="l" fontAlgn="base">
              <a:buNone/>
            </a:pPr>
            <a:r>
              <a:rPr lang="en-US" sz="2800" b="1" i="0" dirty="0">
                <a:solidFill>
                  <a:srgbClr val="273239"/>
                </a:solidFill>
                <a:effectLst/>
                <a:latin typeface="Times New Roman" panose="02020603050405020304" pitchFamily="18" charset="0"/>
                <a:cs typeface="Times New Roman" panose="02020603050405020304" pitchFamily="18" charset="0"/>
              </a:rPr>
              <a:t>5. Increase privacy </a:t>
            </a:r>
            <a:br>
              <a:rPr lang="en-US" sz="2800" b="0" i="0" dirty="0">
                <a:solidFill>
                  <a:srgbClr val="273239"/>
                </a:solidFill>
                <a:effectLst/>
                <a:latin typeface="Times New Roman" panose="02020603050405020304" pitchFamily="18" charset="0"/>
                <a:cs typeface="Times New Roman" panose="02020603050405020304" pitchFamily="18" charset="0"/>
              </a:rPr>
            </a:br>
            <a:r>
              <a:rPr lang="en-US" sz="2800" b="0" i="0" dirty="0">
                <a:solidFill>
                  <a:srgbClr val="273239"/>
                </a:solidFill>
                <a:effectLst/>
                <a:latin typeface="Times New Roman" panose="02020603050405020304" pitchFamily="18" charset="0"/>
                <a:cs typeface="Times New Roman" panose="02020603050405020304" pitchFamily="18" charset="0"/>
              </a:rPr>
              <a:t>By protecting the network and providing better security, we get a network that can be trusted.</a:t>
            </a:r>
          </a:p>
          <a:p>
            <a:endParaRPr lang="en-US" dirty="0"/>
          </a:p>
        </p:txBody>
      </p:sp>
    </p:spTree>
    <p:extLst>
      <p:ext uri="{BB962C8B-B14F-4D97-AF65-F5344CB8AC3E}">
        <p14:creationId xmlns:p14="http://schemas.microsoft.com/office/powerpoint/2010/main" val="18584531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F253-45E0-3022-C746-A07D147CA9D9}"/>
              </a:ext>
            </a:extLst>
          </p:cNvPr>
          <p:cNvSpPr>
            <a:spLocks noGrp="1"/>
          </p:cNvSpPr>
          <p:nvPr>
            <p:ph type="title"/>
          </p:nvPr>
        </p:nvSpPr>
        <p:spPr>
          <a:xfrm>
            <a:off x="457200" y="274638"/>
            <a:ext cx="8229600" cy="634082"/>
          </a:xfrm>
        </p:spPr>
        <p:txBody>
          <a:bodyPr>
            <a:normAutofit fontScale="90000"/>
          </a:bodyPr>
          <a:lstStyle/>
          <a:p>
            <a:r>
              <a:rPr lang="en-US" sz="4400" b="1" dirty="0">
                <a:solidFill>
                  <a:srgbClr val="FF0000"/>
                </a:solidFill>
              </a:rPr>
              <a:t>Firewalls</a:t>
            </a:r>
            <a:endParaRPr lang="en-US" dirty="0">
              <a:solidFill>
                <a:srgbClr val="FF0000"/>
              </a:solidFill>
            </a:endParaRPr>
          </a:p>
        </p:txBody>
      </p:sp>
      <p:sp>
        <p:nvSpPr>
          <p:cNvPr id="3" name="Content Placeholder 2">
            <a:extLst>
              <a:ext uri="{FF2B5EF4-FFF2-40B4-BE49-F238E27FC236}">
                <a16:creationId xmlns:a16="http://schemas.microsoft.com/office/drawing/2014/main" id="{C95FF295-980D-7376-A37E-98F691601809}"/>
              </a:ext>
            </a:extLst>
          </p:cNvPr>
          <p:cNvSpPr>
            <a:spLocks noGrp="1"/>
          </p:cNvSpPr>
          <p:nvPr>
            <p:ph idx="1"/>
          </p:nvPr>
        </p:nvSpPr>
        <p:spPr>
          <a:xfrm>
            <a:off x="457200" y="908720"/>
            <a:ext cx="8579296" cy="5674642"/>
          </a:xfrm>
        </p:spPr>
        <p:txBody>
          <a:bodyPr>
            <a:normAutofit fontScale="55000" lnSpcReduction="20000"/>
          </a:bodyPr>
          <a:lstStyle/>
          <a:p>
            <a:pPr marL="0" indent="0" fontAlgn="base">
              <a:buNone/>
            </a:pPr>
            <a:r>
              <a:rPr lang="en-US" sz="3800" b="1" i="0" dirty="0">
                <a:solidFill>
                  <a:srgbClr val="273239"/>
                </a:solidFill>
                <a:effectLst/>
                <a:latin typeface="Times New Roman" pitchFamily="18" charset="0"/>
                <a:cs typeface="Times New Roman" pitchFamily="18" charset="0"/>
              </a:rPr>
              <a:t>Disadvantages of Network Firewall :</a:t>
            </a:r>
            <a:endParaRPr lang="en-US" sz="3800" b="0" i="0" dirty="0">
              <a:solidFill>
                <a:srgbClr val="273239"/>
              </a:solidFill>
              <a:effectLst/>
              <a:latin typeface="Times New Roman" pitchFamily="18" charset="0"/>
              <a:cs typeface="Times New Roman" pitchFamily="18" charset="0"/>
            </a:endParaRPr>
          </a:p>
          <a:p>
            <a:pPr fontAlgn="base">
              <a:buFont typeface="+mj-lt"/>
              <a:buAutoNum type="arabicPeriod"/>
            </a:pPr>
            <a:r>
              <a:rPr lang="en-US" sz="3800" b="1" i="0" dirty="0">
                <a:solidFill>
                  <a:srgbClr val="273239"/>
                </a:solidFill>
                <a:effectLst/>
                <a:latin typeface="Times New Roman" panose="02020603050405020304" pitchFamily="18" charset="0"/>
                <a:cs typeface="Times New Roman" panose="02020603050405020304" pitchFamily="18" charset="0"/>
              </a:rPr>
              <a:t>Cost </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Depending on the type of firewall, it can be costly, usually, the hardware firewalls are more costly than the software ones.</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 </a:t>
            </a:r>
          </a:p>
          <a:p>
            <a:pPr fontAlgn="base">
              <a:buFont typeface="+mj-lt"/>
              <a:buAutoNum type="arabicPeriod"/>
            </a:pPr>
            <a:r>
              <a:rPr lang="en-US" sz="3800" b="1" i="0" dirty="0">
                <a:solidFill>
                  <a:srgbClr val="273239"/>
                </a:solidFill>
                <a:effectLst/>
                <a:latin typeface="Times New Roman" panose="02020603050405020304" pitchFamily="18" charset="0"/>
                <a:cs typeface="Times New Roman" panose="02020603050405020304" pitchFamily="18" charset="0"/>
              </a:rPr>
              <a:t>Restricts User </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Restricting users can be a disadvantage for large organizations, because of its tough security mechanism. A firewall can restrict the employees to do a certain operation even though it’s a necessary operation.</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 </a:t>
            </a:r>
          </a:p>
          <a:p>
            <a:pPr fontAlgn="base">
              <a:buFont typeface="+mj-lt"/>
              <a:buAutoNum type="arabicPeriod"/>
            </a:pPr>
            <a:r>
              <a:rPr lang="en-US" sz="3800" b="1" i="0" dirty="0">
                <a:solidFill>
                  <a:srgbClr val="273239"/>
                </a:solidFill>
                <a:effectLst/>
                <a:latin typeface="Times New Roman" panose="02020603050405020304" pitchFamily="18" charset="0"/>
                <a:cs typeface="Times New Roman" panose="02020603050405020304" pitchFamily="18" charset="0"/>
              </a:rPr>
              <a:t>Issues with the speed of the</a:t>
            </a:r>
            <a:r>
              <a:rPr lang="en-US" sz="3800" b="0" i="0" dirty="0">
                <a:solidFill>
                  <a:srgbClr val="273239"/>
                </a:solidFill>
                <a:effectLst/>
                <a:latin typeface="Times New Roman" panose="02020603050405020304" pitchFamily="18" charset="0"/>
                <a:cs typeface="Times New Roman" panose="02020603050405020304" pitchFamily="18" charset="0"/>
              </a:rPr>
              <a:t> </a:t>
            </a:r>
            <a:r>
              <a:rPr lang="en-US" sz="3800" b="1" i="0" dirty="0">
                <a:solidFill>
                  <a:srgbClr val="273239"/>
                </a:solidFill>
                <a:effectLst/>
                <a:latin typeface="Times New Roman" panose="02020603050405020304" pitchFamily="18" charset="0"/>
                <a:cs typeface="Times New Roman" panose="02020603050405020304" pitchFamily="18" charset="0"/>
              </a:rPr>
              <a:t>network </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Since the firewalls have to monitor every packet passing through the network, this can slow down operations needed to be performed, or it can simply lead to slowing down the network.</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 </a:t>
            </a:r>
          </a:p>
          <a:p>
            <a:pPr fontAlgn="base">
              <a:buFont typeface="+mj-lt"/>
              <a:buAutoNum type="arabicPeriod"/>
            </a:pPr>
            <a:r>
              <a:rPr lang="en-US" sz="3800" b="1" i="0" dirty="0">
                <a:solidFill>
                  <a:srgbClr val="273239"/>
                </a:solidFill>
                <a:effectLst/>
                <a:latin typeface="Times New Roman" panose="02020603050405020304" pitchFamily="18" charset="0"/>
                <a:cs typeface="Times New Roman" panose="02020603050405020304" pitchFamily="18" charset="0"/>
              </a:rPr>
              <a:t>Maintenance </a:t>
            </a:r>
            <a:br>
              <a:rPr lang="en-US" sz="3800" b="0" i="0" dirty="0">
                <a:solidFill>
                  <a:srgbClr val="273239"/>
                </a:solidFill>
                <a:effectLst/>
                <a:latin typeface="Times New Roman" panose="02020603050405020304" pitchFamily="18" charset="0"/>
                <a:cs typeface="Times New Roman" panose="02020603050405020304" pitchFamily="18" charset="0"/>
              </a:rPr>
            </a:br>
            <a:r>
              <a:rPr lang="en-US" sz="3800" b="0" i="0" dirty="0">
                <a:solidFill>
                  <a:srgbClr val="273239"/>
                </a:solidFill>
                <a:effectLst/>
                <a:latin typeface="Times New Roman" panose="02020603050405020304" pitchFamily="18" charset="0"/>
                <a:cs typeface="Times New Roman" panose="02020603050405020304" pitchFamily="18" charset="0"/>
              </a:rPr>
              <a:t>Firewalls require continuous updates and maintenance with every change in the networking technology.  As the development of new viruses is increasing continuously that can damage your system.</a:t>
            </a:r>
          </a:p>
          <a:p>
            <a:endParaRPr lang="en-US" dirty="0"/>
          </a:p>
        </p:txBody>
      </p:sp>
    </p:spTree>
    <p:extLst>
      <p:ext uri="{BB962C8B-B14F-4D97-AF65-F5344CB8AC3E}">
        <p14:creationId xmlns:p14="http://schemas.microsoft.com/office/powerpoint/2010/main" val="38626354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66C03-A4D5-02AB-CB46-6ED669370C4F}"/>
              </a:ext>
            </a:extLst>
          </p:cNvPr>
          <p:cNvSpPr>
            <a:spLocks noGrp="1"/>
          </p:cNvSpPr>
          <p:nvPr>
            <p:ph type="title"/>
          </p:nvPr>
        </p:nvSpPr>
        <p:spPr>
          <a:xfrm>
            <a:off x="457200" y="274638"/>
            <a:ext cx="8229600" cy="457199"/>
          </a:xfrm>
        </p:spPr>
        <p:txBody>
          <a:bodyPr>
            <a:normAutofit fontScale="90000"/>
          </a:bodyPr>
          <a:lstStyle/>
          <a:p>
            <a:r>
              <a:rPr lang="en-US" sz="4400" b="1" dirty="0">
                <a:solidFill>
                  <a:srgbClr val="FF0000"/>
                </a:solidFill>
              </a:rPr>
              <a:t>Firewalls</a:t>
            </a:r>
            <a:endParaRPr lang="en-US" dirty="0">
              <a:solidFill>
                <a:srgbClr val="FF0000"/>
              </a:solidFill>
            </a:endParaRPr>
          </a:p>
        </p:txBody>
      </p:sp>
      <p:pic>
        <p:nvPicPr>
          <p:cNvPr id="1026" name="Picture 2" descr="See the source image">
            <a:extLst>
              <a:ext uri="{FF2B5EF4-FFF2-40B4-BE49-F238E27FC236}">
                <a16:creationId xmlns:a16="http://schemas.microsoft.com/office/drawing/2014/main" id="{4EF9D500-2AE9-94D0-E557-9BF2D7E0051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2015" b="22937"/>
          <a:stretch/>
        </p:blipFill>
        <p:spPr bwMode="auto">
          <a:xfrm>
            <a:off x="755576" y="1340768"/>
            <a:ext cx="7632847"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97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11580</Words>
  <Application>Microsoft Office PowerPoint</Application>
  <PresentationFormat>On-screen Show (4:3)</PresentationFormat>
  <Paragraphs>1105</Paragraphs>
  <Slides>163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163</vt:i4>
      </vt:variant>
    </vt:vector>
  </HeadingPairs>
  <TitlesOfParts>
    <vt:vector size="170" baseType="lpstr">
      <vt:lpstr>Arial</vt:lpstr>
      <vt:lpstr>Calibri</vt:lpstr>
      <vt:lpstr>Source Sans Pro</vt:lpstr>
      <vt:lpstr>Times New Roman</vt:lpstr>
      <vt:lpstr>Verdana</vt:lpstr>
      <vt:lpstr>Wingdings</vt:lpstr>
      <vt:lpstr>Office Theme</vt:lpstr>
      <vt:lpstr>UNIT-I Introduction to Computer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Hardware(Categories of Network)</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Network Hardware(Contd..)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Internet-based Applications</vt:lpstr>
      <vt:lpstr>Internet-based Applications</vt:lpstr>
      <vt:lpstr>What are network devices? </vt:lpstr>
      <vt:lpstr>Repeater</vt:lpstr>
      <vt:lpstr>Repeater</vt:lpstr>
      <vt:lpstr>Repeater</vt:lpstr>
      <vt:lpstr>Hub</vt:lpstr>
      <vt:lpstr>Hub</vt:lpstr>
      <vt:lpstr>Hub</vt:lpstr>
      <vt:lpstr>Bridge</vt:lpstr>
      <vt:lpstr>Bridge</vt:lpstr>
      <vt:lpstr>Bridge</vt:lpstr>
      <vt:lpstr>Bridge</vt:lpstr>
      <vt:lpstr>Bridge</vt:lpstr>
      <vt:lpstr>Switch</vt:lpstr>
      <vt:lpstr>Switch</vt:lpstr>
      <vt:lpstr>Router</vt:lpstr>
      <vt:lpstr>Router</vt:lpstr>
      <vt:lpstr>Router</vt:lpstr>
      <vt:lpstr>Gateway</vt:lpstr>
      <vt:lpstr>Gateway</vt:lpstr>
      <vt:lpstr>Modem</vt:lpstr>
      <vt:lpstr>Modem</vt:lpstr>
      <vt:lpstr>Modem</vt:lpstr>
      <vt:lpstr>Wireless Access Point</vt:lpstr>
      <vt:lpstr>Wireless Access Point</vt:lpstr>
      <vt:lpstr>Wireless Access Point</vt:lpstr>
      <vt:lpstr>Wireless Access Point</vt:lpstr>
      <vt:lpstr>NIC</vt:lpstr>
      <vt:lpstr>NIC</vt:lpstr>
      <vt:lpstr>NIC</vt:lpstr>
      <vt:lpstr>NIC</vt:lpstr>
      <vt:lpstr>Firewalls</vt:lpstr>
      <vt:lpstr>Firewalls</vt:lpstr>
      <vt:lpstr>Firewalls</vt:lpstr>
      <vt:lpstr>Firewalls</vt:lpstr>
      <vt:lpstr>Firewalls</vt:lpstr>
      <vt:lpstr>Firewalls</vt:lpstr>
      <vt:lpstr>Proxies</vt:lpstr>
      <vt:lpstr>Proxies</vt:lpstr>
      <vt:lpstr>Proxies</vt:lpstr>
      <vt:lpstr>Proxies</vt:lpstr>
      <vt:lpstr>Proxies</vt:lpstr>
      <vt:lpstr>Differences b/w Firewall and Proxy Server</vt:lpstr>
      <vt:lpstr>Protocol Layering</vt:lpstr>
      <vt:lpstr>PowerPoint Presentation</vt:lpstr>
      <vt:lpstr>PowerPoint Presentation</vt:lpstr>
      <vt:lpstr>PowerPoint Presentation</vt:lpstr>
      <vt:lpstr>PowerPoint Presentation</vt:lpstr>
      <vt:lpstr>PowerPoint Presentation</vt:lpstr>
      <vt:lpstr>Reference Models (1)</vt:lpstr>
      <vt:lpstr>Reference Models (2)</vt:lpstr>
      <vt:lpstr>OSI Reference Model (1)</vt:lpstr>
      <vt:lpstr>OSI Reference Model (2)</vt:lpstr>
      <vt:lpstr>Physical Layer (Layer 1)</vt:lpstr>
      <vt:lpstr>Physical Layer (Layer 1)</vt:lpstr>
      <vt:lpstr>Physical Layer (Layer 1)</vt:lpstr>
      <vt:lpstr>Data Link Layer (DLL) (Layer 2)  </vt:lpstr>
      <vt:lpstr>Data Link Layer (DLL) (Layer 2)  </vt:lpstr>
      <vt:lpstr>Data Link Layer (DLL) (Layer 2)  </vt:lpstr>
      <vt:lpstr>Data Link Layer (DLL) (Layer 2)  </vt:lpstr>
      <vt:lpstr>Network Layer (Layer 3) </vt:lpstr>
      <vt:lpstr>Network Layer (Layer 3)</vt:lpstr>
      <vt:lpstr>Transport Layer (Layer 4)  </vt:lpstr>
      <vt:lpstr>Transport Layer (Layer 4)  </vt:lpstr>
      <vt:lpstr>Transport Layer (Layer 4)  </vt:lpstr>
      <vt:lpstr>Session Layer (Layer 5) </vt:lpstr>
      <vt:lpstr>Session Layer (Layer 5) </vt:lpstr>
      <vt:lpstr>Presentation Layer (Layer 6) </vt:lpstr>
      <vt:lpstr>Application Layer (Layer 7) </vt:lpstr>
      <vt:lpstr>Application Layer (Layer 7)</vt:lpstr>
      <vt:lpstr>OSI model in a nutshell</vt:lpstr>
      <vt:lpstr>Data Transmission in OSI model</vt:lpstr>
      <vt:lpstr>TCP/IP Reference Model (1)</vt:lpstr>
      <vt:lpstr>TCP/IP Reference Model (2)</vt:lpstr>
      <vt:lpstr>Network Access Layer </vt:lpstr>
      <vt:lpstr>Internet Layer </vt:lpstr>
      <vt:lpstr>Host-to-Host Layer  </vt:lpstr>
      <vt:lpstr>Application Layer  </vt:lpstr>
      <vt:lpstr> Difference between TCP/IP and OSI Model: </vt:lpstr>
      <vt:lpstr>Bandwidth Utilization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Transmission Media</vt:lpstr>
      <vt:lpstr>Classification of Transmission Media</vt:lpstr>
      <vt:lpstr>Guided Transmission Media</vt:lpstr>
      <vt:lpstr>PowerPoint Presentation</vt:lpstr>
      <vt:lpstr>PowerPoint Presentation</vt:lpstr>
      <vt:lpstr>PowerPoint Presentation</vt:lpstr>
      <vt:lpstr>PowerPoint Presentation</vt:lpstr>
      <vt:lpstr>PowerPoint Presentation</vt:lpstr>
      <vt:lpstr>PowerPoint Presentation</vt:lpstr>
      <vt:lpstr>Unguided Transmission Media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Griet</dc:creator>
  <cp:lastModifiedBy>usmanshaik12715@gmail.com</cp:lastModifiedBy>
  <cp:revision>130</cp:revision>
  <dcterms:created xsi:type="dcterms:W3CDTF">2006-08-16T00:00:00Z</dcterms:created>
  <dcterms:modified xsi:type="dcterms:W3CDTF">2024-09-16T20:11:46Z</dcterms:modified>
</cp:coreProperties>
</file>